
<file path=[Content_Types].xml><?xml version="1.0" encoding="utf-8"?>
<Types xmlns="http://schemas.openxmlformats.org/package/2006/content-types">
  <Default Extension="bin" ContentType="application/vnd.openxmlformats-officedocument.oleObject"/>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0.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6.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8.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35"/>
  </p:notesMasterIdLst>
  <p:handoutMasterIdLst>
    <p:handoutMasterId r:id="rId36"/>
  </p:handoutMasterIdLst>
  <p:sldIdLst>
    <p:sldId id="953" r:id="rId2"/>
    <p:sldId id="954" r:id="rId3"/>
    <p:sldId id="955" r:id="rId4"/>
    <p:sldId id="956" r:id="rId5"/>
    <p:sldId id="957" r:id="rId6"/>
    <p:sldId id="958" r:id="rId7"/>
    <p:sldId id="959" r:id="rId8"/>
    <p:sldId id="952" r:id="rId9"/>
    <p:sldId id="927" r:id="rId10"/>
    <p:sldId id="928" r:id="rId11"/>
    <p:sldId id="929" r:id="rId12"/>
    <p:sldId id="930" r:id="rId13"/>
    <p:sldId id="931" r:id="rId14"/>
    <p:sldId id="932" r:id="rId15"/>
    <p:sldId id="933" r:id="rId16"/>
    <p:sldId id="934" r:id="rId17"/>
    <p:sldId id="935" r:id="rId18"/>
    <p:sldId id="936" r:id="rId19"/>
    <p:sldId id="937" r:id="rId20"/>
    <p:sldId id="938" r:id="rId21"/>
    <p:sldId id="939" r:id="rId22"/>
    <p:sldId id="940" r:id="rId23"/>
    <p:sldId id="941" r:id="rId24"/>
    <p:sldId id="942" r:id="rId25"/>
    <p:sldId id="943" r:id="rId26"/>
    <p:sldId id="944" r:id="rId27"/>
    <p:sldId id="945" r:id="rId28"/>
    <p:sldId id="946" r:id="rId29"/>
    <p:sldId id="947" r:id="rId30"/>
    <p:sldId id="948" r:id="rId31"/>
    <p:sldId id="949" r:id="rId32"/>
    <p:sldId id="950" r:id="rId33"/>
    <p:sldId id="951" r:id="rId34"/>
  </p:sldIdLst>
  <p:sldSz cx="12192000" cy="6858000"/>
  <p:notesSz cx="7099300" cy="10234613"/>
  <p:custDataLst>
    <p:tags r:id="rId37"/>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clrMru>
    <a:srgbClr val="DEBDFF"/>
    <a:srgbClr val="99CCFF"/>
    <a:srgbClr val="B5EDC2"/>
    <a:srgbClr val="FFCCFF"/>
    <a:srgbClr val="E8D1FF"/>
    <a:srgbClr val="ADF5B4"/>
    <a:srgbClr val="CC99FF"/>
    <a:srgbClr val="FFFF00"/>
    <a:srgbClr val="3333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6" autoAdjust="0"/>
    <p:restoredTop sz="85863" autoAdjust="0"/>
  </p:normalViewPr>
  <p:slideViewPr>
    <p:cSldViewPr>
      <p:cViewPr varScale="1">
        <p:scale>
          <a:sx n="105" d="100"/>
          <a:sy n="105" d="100"/>
        </p:scale>
        <p:origin x="224" y="20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7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22938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8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C22A2D14-6BC9-4113-98E1-F44AD3AE5218}" type="slidenum">
              <a:rPr lang="en-US"/>
              <a:pPr>
                <a:defRPr/>
              </a:pPr>
              <a:t>‹#›</a:t>
            </a:fld>
            <a:endParaRPr lang="en-US"/>
          </a:p>
        </p:txBody>
      </p:sp>
    </p:spTree>
    <p:extLst>
      <p:ext uri="{BB962C8B-B14F-4D97-AF65-F5344CB8AC3E}">
        <p14:creationId xmlns:p14="http://schemas.microsoft.com/office/powerpoint/2010/main" val="23431926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5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37892"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09613" y="4862513"/>
            <a:ext cx="5680075" cy="4603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6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DC3ED746-492E-4D0C-832A-ACED5D621C80}" type="slidenum">
              <a:rPr lang="en-US"/>
              <a:pPr>
                <a:defRPr/>
              </a:pPr>
              <a:t>‹#›</a:t>
            </a:fld>
            <a:endParaRPr lang="en-US"/>
          </a:p>
        </p:txBody>
      </p:sp>
    </p:spTree>
    <p:extLst>
      <p:ext uri="{BB962C8B-B14F-4D97-AF65-F5344CB8AC3E}">
        <p14:creationId xmlns:p14="http://schemas.microsoft.com/office/powerpoint/2010/main" val="30506855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b="1" dirty="0">
                <a:effectLst/>
              </a:rPr>
              <a:t>one-armed bandit</a:t>
            </a:r>
            <a:r>
              <a:rPr lang="en-US" b="1" baseline="0" dirty="0">
                <a:effectLst/>
              </a:rPr>
              <a:t> </a:t>
            </a:r>
            <a:r>
              <a:rPr lang="en-US" b="0" dirty="0">
                <a:effectLst/>
              </a:rPr>
              <a:t>A slot machine, as in It's amazing how many people think they can make money playing a one-armed bandit.  This term refers to both appearance and function:  the operating lever looks like an arm, and the machine in effect robs players, since it “wins” and keeps the player's money in an overwhelming majority of instances</a:t>
            </a:r>
          </a:p>
          <a:p>
            <a:endParaRPr lang="en-US" sz="1200" b="0" i="0" u="none" strike="noStrike" kern="1200" dirty="0">
              <a:solidFill>
                <a:schemeClr val="tx1"/>
              </a:solidFill>
              <a:effectLst/>
              <a:latin typeface="Arial" pitchFamily="34" charset="0"/>
              <a:ea typeface="+mn-ea"/>
              <a:cs typeface="+mn-cs"/>
            </a:endParaRPr>
          </a:p>
          <a:p>
            <a:endParaRPr lang="en-US" sz="1200" b="0" i="0" u="none" strike="noStrike" kern="1200" dirty="0">
              <a:solidFill>
                <a:schemeClr val="tx1"/>
              </a:solidFill>
              <a:effectLst/>
              <a:latin typeface="Arial"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a:t>
            </a:fld>
            <a:endParaRPr lang="en-US"/>
          </a:p>
        </p:txBody>
      </p:sp>
    </p:spTree>
    <p:extLst>
      <p:ext uri="{BB962C8B-B14F-4D97-AF65-F5344CB8AC3E}">
        <p14:creationId xmlns:p14="http://schemas.microsoft.com/office/powerpoint/2010/main" val="18994400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We are going to learn an approximate model based on our</a:t>
            </a:r>
            <a:r>
              <a:rPr lang="en-US" baseline="0" dirty="0"/>
              <a:t> experiences. Then we’re going to solve for the values as if the learned model were correct.</a:t>
            </a:r>
          </a:p>
          <a:p>
            <a:endParaRPr lang="en-US" baseline="0" dirty="0"/>
          </a:p>
          <a:p>
            <a:r>
              <a:rPr lang="en-US" baseline="0" dirty="0"/>
              <a:t>So how do we do that?</a:t>
            </a:r>
          </a:p>
          <a:p>
            <a:r>
              <a:rPr lang="en-US" baseline="0" dirty="0"/>
              <a:t>Act for a while.  Accumulate counts.  Create probabilities.  Observe rewards.</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12</a:t>
            </a:fld>
            <a:endParaRPr lang="en-US"/>
          </a:p>
        </p:txBody>
      </p:sp>
    </p:spTree>
    <p:extLst>
      <p:ext uri="{BB962C8B-B14F-4D97-AF65-F5344CB8AC3E}">
        <p14:creationId xmlns:p14="http://schemas.microsoft.com/office/powerpoint/2010/main" val="11509640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Someone</a:t>
            </a:r>
            <a:r>
              <a:rPr lang="en-US" baseline="0" dirty="0"/>
              <a:t> gives us a policy pi.  We say, alright we’re going to do this.</a:t>
            </a:r>
          </a:p>
          <a:p>
            <a:r>
              <a:rPr lang="en-US" baseline="0" dirty="0"/>
              <a:t>(Here we’re setting the gamma to be one, just to make the example sample).</a:t>
            </a:r>
          </a:p>
          <a:p>
            <a:r>
              <a:rPr lang="en-US" baseline="0" dirty="0"/>
              <a:t>Ep 1 and 2 are the same.</a:t>
            </a:r>
          </a:p>
          <a:p>
            <a:r>
              <a:rPr lang="en-US" dirty="0"/>
              <a:t>Ep 3 and 4 are different.</a:t>
            </a:r>
          </a:p>
          <a:p>
            <a:endParaRPr lang="en-US" dirty="0"/>
          </a:p>
          <a:p>
            <a:r>
              <a:rPr lang="en-US" dirty="0"/>
              <a:t>We can then used these observations</a:t>
            </a:r>
            <a:r>
              <a:rPr lang="en-US" baseline="0" dirty="0"/>
              <a:t> to compute a model.  </a:t>
            </a:r>
          </a:p>
          <a:p>
            <a:r>
              <a:rPr lang="en-US" baseline="0" dirty="0"/>
              <a:t>The transition from B having selected East results in C 100% of the time.</a:t>
            </a:r>
          </a:p>
          <a:p>
            <a:r>
              <a:rPr lang="en-US" baseline="0" dirty="0"/>
              <a:t>The </a:t>
            </a:r>
            <a:r>
              <a:rPr lang="en-US" baseline="0" dirty="0" err="1"/>
              <a:t>transiition</a:t>
            </a:r>
            <a:r>
              <a:rPr lang="en-US" baseline="0" dirty="0"/>
              <a:t> from C having picked the action East results in D 75% of the time and A 25% of the time.</a:t>
            </a:r>
          </a:p>
          <a:p>
            <a:endParaRPr lang="en-US" baseline="0" dirty="0"/>
          </a:p>
          <a:p>
            <a:r>
              <a:rPr lang="en-US" baseline="0" dirty="0"/>
              <a:t>Now we have a transition function (probabilities) and the reward function.  We now have an MDP.  It’s the wrong MDP, but we can solve it.</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13</a:t>
            </a:fld>
            <a:endParaRPr lang="en-US"/>
          </a:p>
        </p:txBody>
      </p:sp>
    </p:spTree>
    <p:extLst>
      <p:ext uri="{BB962C8B-B14F-4D97-AF65-F5344CB8AC3E}">
        <p14:creationId xmlns:p14="http://schemas.microsoft.com/office/powerpoint/2010/main" val="403608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In the model free version we don’t weight</a:t>
            </a:r>
            <a:r>
              <a:rPr lang="en-US" baseline="0" dirty="0"/>
              <a:t> by the probability.  </a:t>
            </a:r>
          </a:p>
          <a:p>
            <a:r>
              <a:rPr lang="en-US" baseline="0" dirty="0"/>
              <a:t>But in this case they’re equivalent, since they will appear with the right frequency.</a:t>
            </a:r>
          </a:p>
          <a:p>
            <a:r>
              <a:rPr lang="en-US" dirty="0"/>
              <a:t>It’s really just a matter of how and when you group things.</a:t>
            </a:r>
          </a:p>
          <a:p>
            <a:r>
              <a:rPr lang="en-US" dirty="0"/>
              <a:t>In</a:t>
            </a:r>
            <a:r>
              <a:rPr lang="en-US" baseline="0" dirty="0"/>
              <a:t> the reinforcement learning there is going </a:t>
            </a:r>
            <a:r>
              <a:rPr lang="en-US" baseline="0" dirty="0" err="1"/>
              <a:t>ot</a:t>
            </a:r>
            <a:r>
              <a:rPr lang="en-US" baseline="0" dirty="0"/>
              <a:t> be a difference because we will take the structure into account. Things are going to depend on the other states around them.</a:t>
            </a:r>
          </a:p>
          <a:p>
            <a:r>
              <a:rPr lang="en-US" baseline="0" dirty="0"/>
              <a:t>But this gives a good high-level overview of what we mean by model-based v. model free.</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14</a:t>
            </a:fld>
            <a:endParaRPr lang="en-US"/>
          </a:p>
        </p:txBody>
      </p:sp>
    </p:spTree>
    <p:extLst>
      <p:ext uri="{BB962C8B-B14F-4D97-AF65-F5344CB8AC3E}">
        <p14:creationId xmlns:p14="http://schemas.microsoft.com/office/powerpoint/2010/main" val="1611566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Arial" pitchFamily="34" charset="0"/>
                <a:ea typeface="+mn-ea"/>
                <a:cs typeface="+mn-cs"/>
              </a:rPr>
              <a:t>now we're going to talk about model free</a:t>
            </a:r>
          </a:p>
          <a:p>
            <a:r>
              <a:rPr lang="en-US" sz="1200" b="0" i="0" u="none" strike="noStrike" kern="1200" dirty="0">
                <a:solidFill>
                  <a:schemeClr val="tx1"/>
                </a:solidFill>
                <a:effectLst/>
                <a:latin typeface="Arial" pitchFamily="34" charset="0"/>
                <a:ea typeface="+mn-ea"/>
                <a:cs typeface="+mn-cs"/>
              </a:rPr>
              <a:t>learning and model free learning we</a:t>
            </a:r>
          </a:p>
          <a:p>
            <a:r>
              <a:rPr lang="en-US" sz="1200" b="0" i="0" u="none" strike="noStrike" kern="1200" dirty="0">
                <a:solidFill>
                  <a:schemeClr val="tx1"/>
                </a:solidFill>
                <a:effectLst/>
                <a:latin typeface="Arial" pitchFamily="34" charset="0"/>
                <a:ea typeface="+mn-ea"/>
                <a:cs typeface="+mn-cs"/>
              </a:rPr>
              <a:t>don't construct a model of the</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transition function </a:t>
            </a:r>
          </a:p>
          <a:p>
            <a:r>
              <a:rPr lang="en-US" sz="1200" b="0" i="0" u="none" strike="noStrike" kern="1200" dirty="0">
                <a:solidFill>
                  <a:schemeClr val="tx1"/>
                </a:solidFill>
                <a:effectLst/>
                <a:latin typeface="Arial" pitchFamily="34" charset="0"/>
                <a:ea typeface="+mn-ea"/>
                <a:cs typeface="+mn-cs"/>
              </a:rPr>
              <a:t>Instead, we</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take actions and every time we take an</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action we compare what we thought was</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going to happen to what actually did happen</a:t>
            </a:r>
            <a:r>
              <a:rPr lang="en-US" sz="1200" b="0" i="0" u="none" strike="noStrike" kern="1200" baseline="0" dirty="0">
                <a:solidFill>
                  <a:schemeClr val="tx1"/>
                </a:solidFill>
                <a:effectLst/>
                <a:latin typeface="Arial" pitchFamily="34" charset="0"/>
                <a:ea typeface="+mn-ea"/>
                <a:cs typeface="+mn-cs"/>
              </a:rPr>
              <a:t>.</a:t>
            </a:r>
          </a:p>
          <a:p>
            <a:r>
              <a:rPr lang="en-US" sz="1200" b="0" i="0" u="none" strike="noStrike" kern="1200" dirty="0">
                <a:solidFill>
                  <a:schemeClr val="tx1"/>
                </a:solidFill>
                <a:effectLst/>
                <a:latin typeface="Arial" pitchFamily="34" charset="0"/>
                <a:ea typeface="+mn-ea"/>
                <a:cs typeface="+mn-cs"/>
              </a:rPr>
              <a:t>Whenever something is better or</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worse than what we expected we adjust</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our values up and down.</a:t>
            </a:r>
          </a:p>
          <a:p>
            <a:r>
              <a:rPr lang="en-US" sz="1200" b="0" i="0" u="none" strike="noStrike" kern="1200" dirty="0">
                <a:solidFill>
                  <a:schemeClr val="tx1"/>
                </a:solidFill>
                <a:effectLst/>
                <a:latin typeface="Arial" pitchFamily="34" charset="0"/>
                <a:ea typeface="+mn-ea"/>
                <a:cs typeface="+mn-cs"/>
              </a:rPr>
              <a:t>So what we track</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in a model free approach is the values</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of interest themselves not the</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transition functions or the rewards.</a:t>
            </a:r>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15</a:t>
            </a:fld>
            <a:endParaRPr lang="en-US"/>
          </a:p>
        </p:txBody>
      </p:sp>
    </p:spTree>
    <p:extLst>
      <p:ext uri="{BB962C8B-B14F-4D97-AF65-F5344CB8AC3E}">
        <p14:creationId xmlns:p14="http://schemas.microsoft.com/office/powerpoint/2010/main" val="687384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Arial" pitchFamily="34" charset="0"/>
                <a:ea typeface="+mn-ea"/>
                <a:cs typeface="+mn-cs"/>
              </a:rPr>
              <a:t>In passive</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baseline="0" dirty="0" err="1">
                <a:solidFill>
                  <a:schemeClr val="tx1"/>
                </a:solidFill>
                <a:effectLst/>
                <a:latin typeface="Arial" pitchFamily="34" charset="0"/>
                <a:ea typeface="+mn-ea"/>
                <a:cs typeface="+mn-cs"/>
              </a:rPr>
              <a:t>reinfocement</a:t>
            </a:r>
            <a:r>
              <a:rPr lang="en-US" sz="1200" b="0" i="0" u="none" strike="noStrike" kern="1200" baseline="0" dirty="0">
                <a:solidFill>
                  <a:schemeClr val="tx1"/>
                </a:solidFill>
                <a:effectLst/>
                <a:latin typeface="Arial" pitchFamily="34" charset="0"/>
                <a:ea typeface="+mn-ea"/>
                <a:cs typeface="+mn-cs"/>
              </a:rPr>
              <a:t> learning, someone else chooses the policy.  And we observe what happens.</a:t>
            </a:r>
            <a:endParaRPr lang="en-US" sz="1200" b="0" i="0" u="none" strike="noStrike" kern="1200" dirty="0">
              <a:solidFill>
                <a:schemeClr val="tx1"/>
              </a:solidFill>
              <a:effectLst/>
              <a:latin typeface="Arial" pitchFamily="34" charset="0"/>
              <a:ea typeface="+mn-ea"/>
              <a:cs typeface="+mn-cs"/>
            </a:endParaRPr>
          </a:p>
          <a:p>
            <a:endParaRPr lang="en-US" sz="1200" b="0" i="0" u="none" strike="noStrike" kern="1200" dirty="0">
              <a:solidFill>
                <a:schemeClr val="tx1"/>
              </a:solidFill>
              <a:effectLst/>
              <a:latin typeface="Arial" pitchFamily="34" charset="0"/>
              <a:ea typeface="+mn-ea"/>
              <a:cs typeface="+mn-cs"/>
            </a:endParaRPr>
          </a:p>
          <a:p>
            <a:r>
              <a:rPr lang="en-US" sz="1200" b="0" i="0" u="none" strike="noStrike" kern="1200" dirty="0">
                <a:solidFill>
                  <a:schemeClr val="tx1"/>
                </a:solidFill>
                <a:effectLst/>
                <a:latin typeface="Arial" pitchFamily="34" charset="0"/>
                <a:ea typeface="+mn-ea"/>
                <a:cs typeface="+mn-cs"/>
              </a:rPr>
              <a:t>The</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passive case is this simplified task.</a:t>
            </a:r>
            <a:r>
              <a:rPr lang="en-US" sz="1200" b="0" i="0" u="none" strike="noStrike" kern="1200" baseline="0" dirty="0">
                <a:solidFill>
                  <a:schemeClr val="tx1"/>
                </a:solidFill>
                <a:effectLst/>
                <a:latin typeface="Arial" pitchFamily="34" charset="0"/>
                <a:ea typeface="+mn-ea"/>
                <a:cs typeface="+mn-cs"/>
              </a:rPr>
              <a:t> W</a:t>
            </a:r>
            <a:r>
              <a:rPr lang="en-US" sz="1200" b="0" i="0" u="none" strike="noStrike" kern="1200" dirty="0">
                <a:solidFill>
                  <a:schemeClr val="tx1"/>
                </a:solidFill>
                <a:effectLst/>
                <a:latin typeface="Arial" pitchFamily="34" charset="0"/>
                <a:ea typeface="+mn-ea"/>
                <a:cs typeface="+mn-cs"/>
              </a:rPr>
              <a:t>e're not going to try to figure out how</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to act optimally.</a:t>
            </a:r>
          </a:p>
          <a:p>
            <a:r>
              <a:rPr lang="en-US" sz="1200" b="0" i="0" u="none" strike="noStrike" kern="1200" dirty="0">
                <a:solidFill>
                  <a:schemeClr val="tx1"/>
                </a:solidFill>
                <a:effectLst/>
                <a:latin typeface="Arial" pitchFamily="34" charset="0"/>
                <a:ea typeface="+mn-ea"/>
                <a:cs typeface="+mn-cs"/>
              </a:rPr>
              <a:t>We're going</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try to</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figure out essentially what</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policy evaluation did.</a:t>
            </a:r>
          </a:p>
          <a:p>
            <a:r>
              <a:rPr lang="en-US" sz="1200" b="0" i="0" u="none" strike="noStrike" kern="1200" dirty="0">
                <a:solidFill>
                  <a:schemeClr val="tx1"/>
                </a:solidFill>
                <a:effectLst/>
                <a:latin typeface="Arial" pitchFamily="34" charset="0"/>
                <a:ea typeface="+mn-ea"/>
                <a:cs typeface="+mn-cs"/>
              </a:rPr>
              <a:t>The input is a</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fixed policy.</a:t>
            </a:r>
            <a:r>
              <a:rPr lang="en-US" sz="1200" b="0" i="0" u="none" strike="noStrike" kern="1200" baseline="0" dirty="0">
                <a:solidFill>
                  <a:schemeClr val="tx1"/>
                </a:solidFill>
                <a:effectLst/>
                <a:latin typeface="Arial" pitchFamily="34" charset="0"/>
                <a:ea typeface="+mn-ea"/>
                <a:cs typeface="+mn-cs"/>
              </a:rPr>
              <a:t> We want to </a:t>
            </a:r>
            <a:r>
              <a:rPr lang="en-US" sz="1200" b="0" i="0" u="none" strike="noStrike" kern="1200" dirty="0">
                <a:solidFill>
                  <a:schemeClr val="tx1"/>
                </a:solidFill>
                <a:effectLst/>
                <a:latin typeface="Arial" pitchFamily="34" charset="0"/>
                <a:ea typeface="+mn-ea"/>
                <a:cs typeface="+mn-cs"/>
              </a:rPr>
              <a:t>evaluate it.</a:t>
            </a:r>
          </a:p>
          <a:p>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16</a:t>
            </a:fld>
            <a:endParaRPr lang="en-US"/>
          </a:p>
        </p:txBody>
      </p:sp>
    </p:spTree>
    <p:extLst>
      <p:ext uri="{BB962C8B-B14F-4D97-AF65-F5344CB8AC3E}">
        <p14:creationId xmlns:p14="http://schemas.microsoft.com/office/powerpoint/2010/main" val="9682140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We’re given</a:t>
            </a:r>
            <a:r>
              <a:rPr lang="en-US" baseline="0" dirty="0"/>
              <a:t> an input policy</a:t>
            </a:r>
          </a:p>
          <a:p>
            <a:r>
              <a:rPr lang="en-US" baseline="0" dirty="0"/>
              <a:t>We just want to evaluate it.</a:t>
            </a:r>
          </a:p>
          <a:p>
            <a:endParaRPr lang="en-US" baseline="0" dirty="0"/>
          </a:p>
          <a:p>
            <a:r>
              <a:rPr lang="en-US" dirty="0"/>
              <a:t>What </a:t>
            </a:r>
            <a:r>
              <a:rPr lang="en-US" b="1" dirty="0"/>
              <a:t>utility</a:t>
            </a:r>
            <a:r>
              <a:rPr lang="en-US" dirty="0"/>
              <a:t> did I receive from B?   Not</a:t>
            </a:r>
            <a:r>
              <a:rPr lang="en-US" baseline="0" dirty="0"/>
              <a:t> -1.  That was the intentions reward.  I want to compute the utility, which is from B until the end.  So +8.</a:t>
            </a:r>
          </a:p>
          <a:p>
            <a:endParaRPr lang="en-US" baseline="0" dirty="0"/>
          </a:p>
          <a:p>
            <a:r>
              <a:rPr lang="en-US" baseline="0" dirty="0"/>
              <a:t>Write down what happened.</a:t>
            </a:r>
          </a:p>
          <a:p>
            <a:endParaRPr lang="en-US" baseline="0" dirty="0"/>
          </a:p>
          <a:p>
            <a:r>
              <a:rPr lang="en-US" baseline="0" dirty="0"/>
              <a:t>Why 4 for C?  9 + 9 + 9 - 11 = 16/4 = 4</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19</a:t>
            </a:fld>
            <a:endParaRPr lang="en-US"/>
          </a:p>
        </p:txBody>
      </p:sp>
    </p:spTree>
    <p:extLst>
      <p:ext uri="{BB962C8B-B14F-4D97-AF65-F5344CB8AC3E}">
        <p14:creationId xmlns:p14="http://schemas.microsoft.com/office/powerpoint/2010/main" val="12709475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21</a:t>
            </a:fld>
            <a:endParaRPr lang="en-US"/>
          </a:p>
        </p:txBody>
      </p:sp>
    </p:spTree>
    <p:extLst>
      <p:ext uri="{BB962C8B-B14F-4D97-AF65-F5344CB8AC3E}">
        <p14:creationId xmlns:p14="http://schemas.microsoft.com/office/powerpoint/2010/main" val="4552216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Can we do sample based policy evaluation?</a:t>
            </a:r>
          </a:p>
          <a:p>
            <a:endParaRPr lang="en-US" dirty="0"/>
          </a:p>
          <a:p>
            <a:r>
              <a:rPr lang="en-US" dirty="0"/>
              <a:t>What’s wrong with this?  We</a:t>
            </a:r>
            <a:r>
              <a:rPr lang="en-US" baseline="0" dirty="0"/>
              <a:t> don’t get to do lots of actions from state s.  We don’t get to rewind and re-do it to get multiple observations. </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22</a:t>
            </a:fld>
            <a:endParaRPr lang="en-US"/>
          </a:p>
        </p:txBody>
      </p:sp>
    </p:spTree>
    <p:extLst>
      <p:ext uri="{BB962C8B-B14F-4D97-AF65-F5344CB8AC3E}">
        <p14:creationId xmlns:p14="http://schemas.microsoft.com/office/powerpoint/2010/main" val="15947590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Arial" pitchFamily="34" charset="0"/>
                <a:ea typeface="+mn-ea"/>
                <a:cs typeface="+mn-cs"/>
              </a:rPr>
              <a:t>The reason</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this is called temporal difference</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learning is because we compare our</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current estimate of a value with what we</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actually see</a:t>
            </a:r>
          </a:p>
          <a:p>
            <a:endParaRPr lang="en-US" dirty="0"/>
          </a:p>
          <a:p>
            <a:endParaRPr lang="en-US" dirty="0"/>
          </a:p>
          <a:p>
            <a:r>
              <a:rPr lang="en-US" dirty="0" err="1"/>
              <a:t>Interprolation</a:t>
            </a:r>
            <a:r>
              <a:rPr lang="en-US" dirty="0"/>
              <a:t> </a:t>
            </a:r>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24</a:t>
            </a:fld>
            <a:endParaRPr lang="en-US"/>
          </a:p>
        </p:txBody>
      </p:sp>
    </p:spTree>
    <p:extLst>
      <p:ext uri="{BB962C8B-B14F-4D97-AF65-F5344CB8AC3E}">
        <p14:creationId xmlns:p14="http://schemas.microsoft.com/office/powerpoint/2010/main" val="405242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What actually happens? We actually won</a:t>
            </a:r>
            <a:r>
              <a:rPr lang="en-US" baseline="0" dirty="0"/>
              <a:t> real fake money, instead of just thinking about it.  </a:t>
            </a:r>
            <a:r>
              <a:rPr lang="en-US" dirty="0"/>
              <a:t>We won</a:t>
            </a:r>
            <a:r>
              <a:rPr lang="en-US" baseline="0" dirty="0"/>
              <a:t> $12 for 10 plays.  Instead of our estimate of $15.</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a:t>
            </a:fld>
            <a:endParaRPr lang="en-US"/>
          </a:p>
        </p:txBody>
      </p:sp>
    </p:spTree>
    <p:extLst>
      <p:ext uri="{BB962C8B-B14F-4D97-AF65-F5344CB8AC3E}">
        <p14:creationId xmlns:p14="http://schemas.microsoft.com/office/powerpoint/2010/main" val="500298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Now we aren’t given the probabilities.  Red has a payoff but you don’t know what it is.</a:t>
            </a:r>
          </a:p>
          <a:p>
            <a:r>
              <a:rPr lang="en-US" baseline="0" dirty="0"/>
              <a:t>We don’t know the MDP!   We can’t calculate its values.  </a:t>
            </a:r>
            <a:r>
              <a:rPr lang="en-US" dirty="0"/>
              <a:t>So what should we do?  Give up and go home?  No, let’s try</a:t>
            </a:r>
            <a:r>
              <a:rPr lang="en-US" baseline="0" dirty="0"/>
              <a:t> it out by playing.</a:t>
            </a:r>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5</a:t>
            </a:fld>
            <a:endParaRPr lang="en-US"/>
          </a:p>
        </p:txBody>
      </p:sp>
    </p:spTree>
    <p:extLst>
      <p:ext uri="{BB962C8B-B14F-4D97-AF65-F5344CB8AC3E}">
        <p14:creationId xmlns:p14="http://schemas.microsoft.com/office/powerpoint/2010/main" val="1626158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normAutofit/>
          </a:bodyPr>
          <a:lstStyle/>
          <a:p>
            <a:r>
              <a:rPr lang="en-US" dirty="0"/>
              <a:t>Who wants to play red?  Do we know that’s the optimal policy?  What should we play?</a:t>
            </a:r>
            <a:r>
              <a:rPr lang="en-US" baseline="0" dirty="0"/>
              <a:t>  Red! Red! Red!  When should we stop?</a:t>
            </a:r>
          </a:p>
          <a:p>
            <a:endParaRPr lang="en-US" dirty="0"/>
          </a:p>
          <a:p>
            <a:r>
              <a:rPr lang="en-US" dirty="0"/>
              <a:t>This is a different setting.  Red is an MDP.</a:t>
            </a:r>
            <a:r>
              <a:rPr lang="en-US" baseline="0" dirty="0"/>
              <a:t>  It has a payoff.  You don’t know what it is.</a:t>
            </a:r>
          </a:p>
          <a:p>
            <a:r>
              <a:rPr lang="en-US" baseline="0" dirty="0"/>
              <a:t>What you have to do is an optimal amount of discovery mixed in with not losing your money.</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a:t>
            </a:fld>
            <a:endParaRPr lang="en-US"/>
          </a:p>
        </p:txBody>
      </p:sp>
    </p:spTree>
    <p:extLst>
      <p:ext uri="{BB962C8B-B14F-4D97-AF65-F5344CB8AC3E}">
        <p14:creationId xmlns:p14="http://schemas.microsoft.com/office/powerpoint/2010/main" val="416788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Difficulty: In the original case, it was instantly obvious that you should always play</a:t>
            </a:r>
            <a:r>
              <a:rPr lang="en-US" baseline="0" dirty="0"/>
              <a:t> red.  Here your lack of knowledge makes it much more difficult to figure out the optimal policy.</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7</a:t>
            </a:fld>
            <a:endParaRPr lang="en-US"/>
          </a:p>
        </p:txBody>
      </p:sp>
    </p:spTree>
    <p:extLst>
      <p:ext uri="{BB962C8B-B14F-4D97-AF65-F5344CB8AC3E}">
        <p14:creationId xmlns:p14="http://schemas.microsoft.com/office/powerpoint/2010/main" val="1637283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a:xfrm>
            <a:off x="138113" y="768350"/>
            <a:ext cx="6823075" cy="3838575"/>
          </a:xfrm>
          <a:ln/>
        </p:spPr>
      </p:sp>
      <p:sp>
        <p:nvSpPr>
          <p:cNvPr id="18434" name="Notes Placeholder 2"/>
          <p:cNvSpPr>
            <a:spLocks noGrp="1"/>
          </p:cNvSpPr>
          <p:nvPr>
            <p:ph type="body" idx="1"/>
          </p:nvPr>
        </p:nvSpPr>
        <p:spPr>
          <a:noFill/>
          <a:ln/>
        </p:spPr>
        <p:txBody>
          <a:bodyPr/>
          <a:lstStyle/>
          <a:p>
            <a:r>
              <a:rPr lang="en-US" dirty="0">
                <a:ea typeface="ＭＳ Ｐゴシック" pitchFamily="34" charset="-128"/>
              </a:rPr>
              <a:t>Basic idea: you have an agent who</a:t>
            </a:r>
            <a:r>
              <a:rPr lang="en-US" baseline="0" dirty="0">
                <a:ea typeface="ＭＳ Ｐゴシック" pitchFamily="34" charset="-128"/>
              </a:rPr>
              <a:t> is acting as always.  The agent has actions available to it, and chooses and action.</a:t>
            </a:r>
          </a:p>
          <a:p>
            <a:r>
              <a:rPr lang="en-US" baseline="0" dirty="0">
                <a:ea typeface="ＭＳ Ｐゴシック" pitchFamily="34" charset="-128"/>
              </a:rPr>
              <a:t>The environment then does what it always does. It resolves the action. It does this with some non-determinism like before.  What the agent gets back from the environment is two things. One is the instantaneous reward.  The reward can be a bonus or penalty. This is the thing that we want to learn to maximize.  The other thing it gets back is a percept.  In the simplest formulation this will be the state that it ends up in, later on we’ll see how to relax this.</a:t>
            </a:r>
          </a:p>
          <a:p>
            <a:endParaRPr lang="en-US" baseline="0" dirty="0">
              <a:ea typeface="ＭＳ Ｐゴシック" pitchFamily="34" charset="-128"/>
            </a:endParaRPr>
          </a:p>
          <a:p>
            <a:r>
              <a:rPr lang="en-US" dirty="0">
                <a:ea typeface="ＭＳ Ｐゴシック" pitchFamily="34" charset="-128"/>
              </a:rPr>
              <a:t>In</a:t>
            </a:r>
            <a:r>
              <a:rPr lang="en-US" baseline="0" dirty="0">
                <a:ea typeface="ＭＳ Ｐゴシック" pitchFamily="34" charset="-128"/>
              </a:rPr>
              <a:t> this setting, we won’t know what actions will produce what rewards before we try them.  Therefore, we have to learn based on experience.  This can be characterized as learning from samples.</a:t>
            </a:r>
            <a:endParaRPr lang="en-US" dirty="0">
              <a:ea typeface="ＭＳ Ｐゴシック" pitchFamily="34" charset="-128"/>
            </a:endParaRPr>
          </a:p>
          <a:p>
            <a:endParaRPr lang="en-US" dirty="0">
              <a:ea typeface="ＭＳ Ｐゴシック" pitchFamily="34" charset="-128"/>
            </a:endParaRPr>
          </a:p>
        </p:txBody>
      </p:sp>
      <p:sp>
        <p:nvSpPr>
          <p:cNvPr id="18435" name="Slide Number Placeholder 3"/>
          <p:cNvSpPr>
            <a:spLocks noGrp="1"/>
          </p:cNvSpPr>
          <p:nvPr>
            <p:ph type="sldNum" sz="quarter" idx="5"/>
          </p:nvPr>
        </p:nvSpPr>
        <p:spPr>
          <a:noFill/>
        </p:spPr>
        <p:txBody>
          <a:bodyPr/>
          <a:lstStyle/>
          <a:p>
            <a:fld id="{5AA0BDA5-4DBB-452F-A4B9-087719DC60F0}" type="slidenum">
              <a:rPr lang="en-US"/>
              <a:pPr/>
              <a:t>8</a:t>
            </a:fld>
            <a:endParaRPr lang="en-US"/>
          </a:p>
        </p:txBody>
      </p:sp>
    </p:spTree>
    <p:extLst>
      <p:ext uri="{BB962C8B-B14F-4D97-AF65-F5344CB8AC3E}">
        <p14:creationId xmlns:p14="http://schemas.microsoft.com/office/powerpoint/2010/main" val="1559570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How is this done?</a:t>
            </a:r>
          </a:p>
          <a:p>
            <a:r>
              <a:rPr lang="en-US" dirty="0"/>
              <a:t>In reinforcement learning, we still imagine</a:t>
            </a:r>
            <a:r>
              <a:rPr lang="en-US" baseline="0" dirty="0"/>
              <a:t> that there’s a MDP.  The goal is still to learn a policy. </a:t>
            </a:r>
          </a:p>
          <a:p>
            <a:r>
              <a:rPr lang="en-US" baseline="0" dirty="0"/>
              <a:t>The new twist is that we don’t know Tor R.</a:t>
            </a:r>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9</a:t>
            </a:fld>
            <a:endParaRPr lang="en-US"/>
          </a:p>
        </p:txBody>
      </p:sp>
    </p:spTree>
    <p:extLst>
      <p:ext uri="{BB962C8B-B14F-4D97-AF65-F5344CB8AC3E}">
        <p14:creationId xmlns:p14="http://schemas.microsoft.com/office/powerpoint/2010/main" val="1524380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Offline </a:t>
            </a:r>
            <a:r>
              <a:rPr lang="mr-IN" dirty="0"/>
              <a:t>–</a:t>
            </a:r>
            <a:r>
              <a:rPr lang="en-US" dirty="0"/>
              <a:t> in simulation or in your head, you can compute things off and know that it’s bad to jump into the pit.</a:t>
            </a:r>
          </a:p>
          <a:p>
            <a:r>
              <a:rPr lang="en-US" dirty="0"/>
              <a:t>In online learning, you actually</a:t>
            </a:r>
            <a:r>
              <a:rPr lang="en-US" baseline="0" dirty="0"/>
              <a:t> need to take the action.</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10</a:t>
            </a:fld>
            <a:endParaRPr lang="en-US"/>
          </a:p>
        </p:txBody>
      </p:sp>
    </p:spTree>
    <p:extLst>
      <p:ext uri="{BB962C8B-B14F-4D97-AF65-F5344CB8AC3E}">
        <p14:creationId xmlns:p14="http://schemas.microsoft.com/office/powerpoint/2010/main" val="424413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In</a:t>
            </a:r>
            <a:r>
              <a:rPr lang="en-US" baseline="0" dirty="0"/>
              <a:t> model based learning, we try to figure out the model by learning the transition functions and the rewards.  How does that work?</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11</a:t>
            </a:fld>
            <a:endParaRPr lang="en-US"/>
          </a:p>
        </p:txBody>
      </p:sp>
    </p:spTree>
    <p:extLst>
      <p:ext uri="{BB962C8B-B14F-4D97-AF65-F5344CB8AC3E}">
        <p14:creationId xmlns:p14="http://schemas.microsoft.com/office/powerpoint/2010/main" val="6036876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79BFB3C-35FA-41D9-9291-A2F98ED5BB9C}"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B1DFAE6-F228-4E2F-A0AC-226F064B1BF7}"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C4E88A1-2DCF-4BB2-94BA-C293321F0113}"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88BCBDB-77C9-44E1-B8B8-0FED19A87ABE}" type="slidenum">
              <a:rPr lang="en-US" smtClean="0"/>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940E2D8-2A86-4844-83F1-0F33DD9CDB74}"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80B78B60-0F5B-4FD9-A706-2B636321CE3D}" type="slidenum">
              <a:rPr lang="en-US"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19A90FF-2AD2-44F2-AE19-EAFC48E5B764}"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17DCD500-0052-49A9-87B8-ECFA543AB6B6}"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3A752C2-0A90-443A-A81B-9E5D1442F90C}" type="slidenum">
              <a:rPr lang="en-US" smtClean="0"/>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A46F06B-1413-4079-B097-2DE271D9A3EA}"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6345D6EE-11CE-4895-A65B-A0F0C6A7FE73}" type="slidenum">
              <a:rPr lang="en-US" smtClean="0"/>
              <a:pPr>
                <a:defRPr/>
              </a:pPr>
              <a:t>‹#›</a:t>
            </a:fld>
            <a:endParaRPr lang="en-US" dirty="0"/>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8.xml"/><Relationship Id="rId7" Type="http://schemas.openxmlformats.org/officeDocument/2006/relationships/image" Target="../media/image12.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notesSlide" Target="../notesSlides/notesSlide12.xml"/><Relationship Id="rId5" Type="http://schemas.openxmlformats.org/officeDocument/2006/relationships/slideLayout" Target="../slideLayouts/slideLayout2.xml"/><Relationship Id="rId10" Type="http://schemas.openxmlformats.org/officeDocument/2006/relationships/image" Target="../media/image15.png"/><Relationship Id="rId4" Type="http://schemas.openxmlformats.org/officeDocument/2006/relationships/tags" Target="../tags/tag9.xml"/><Relationship Id="rId9"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17.xml"/><Relationship Id="rId13" Type="http://schemas.openxmlformats.org/officeDocument/2006/relationships/image" Target="../media/image25.png"/><Relationship Id="rId3" Type="http://schemas.openxmlformats.org/officeDocument/2006/relationships/tags" Target="../tags/tag14.xml"/><Relationship Id="rId7" Type="http://schemas.openxmlformats.org/officeDocument/2006/relationships/slideLayout" Target="../slideLayouts/slideLayout2.xml"/><Relationship Id="rId12" Type="http://schemas.openxmlformats.org/officeDocument/2006/relationships/image" Target="../media/image24.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image" Target="../media/image23.png"/><Relationship Id="rId5" Type="http://schemas.openxmlformats.org/officeDocument/2006/relationships/tags" Target="../tags/tag16.xml"/><Relationship Id="rId15" Type="http://schemas.openxmlformats.org/officeDocument/2006/relationships/image" Target="../media/image26.png"/><Relationship Id="rId10" Type="http://schemas.openxmlformats.org/officeDocument/2006/relationships/image" Target="../media/image22.png"/><Relationship Id="rId4" Type="http://schemas.openxmlformats.org/officeDocument/2006/relationships/tags" Target="../tags/tag15.xml"/><Relationship Id="rId9" Type="http://schemas.openxmlformats.org/officeDocument/2006/relationships/image" Target="../media/image21.png"/><Relationship Id="rId14"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20.xml"/><Relationship Id="rId7" Type="http://schemas.openxmlformats.org/officeDocument/2006/relationships/image" Target="../media/image29.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28.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xml"/><Relationship Id="rId1" Type="http://schemas.openxmlformats.org/officeDocument/2006/relationships/tags" Target="../tags/tag22.xml"/><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5.xml"/><Relationship Id="rId1" Type="http://schemas.openxmlformats.org/officeDocument/2006/relationships/tags" Target="../tags/tag24.xml"/><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tags" Target="../tags/tag27.xml"/><Relationship Id="rId7" Type="http://schemas.openxmlformats.org/officeDocument/2006/relationships/image" Target="../media/image42.png"/><Relationship Id="rId12" Type="http://schemas.openxmlformats.org/officeDocument/2006/relationships/image" Target="../media/image41.png"/><Relationship Id="rId2" Type="http://schemas.openxmlformats.org/officeDocument/2006/relationships/tags" Target="../tags/tag26.xml"/><Relationship Id="rId1" Type="http://schemas.openxmlformats.org/officeDocument/2006/relationships/vmlDrawing" Target="../drawings/vmlDrawing1.vml"/><Relationship Id="rId6" Type="http://schemas.openxmlformats.org/officeDocument/2006/relationships/slideLayout" Target="../slideLayouts/slideLayout2.xml"/><Relationship Id="rId11" Type="http://schemas.openxmlformats.org/officeDocument/2006/relationships/oleObject" Target="../embeddings/oleObject1.bin"/><Relationship Id="rId5" Type="http://schemas.openxmlformats.org/officeDocument/2006/relationships/tags" Target="../tags/tag29.xml"/><Relationship Id="rId10" Type="http://schemas.openxmlformats.org/officeDocument/2006/relationships/image" Target="../media/image40.png"/><Relationship Id="rId4" Type="http://schemas.openxmlformats.org/officeDocument/2006/relationships/tags" Target="../tags/tag28.xml"/><Relationship Id="rId9"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Double Bandits</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95400" y="1447800"/>
            <a:ext cx="3048000" cy="3048000"/>
          </a:xfrm>
          <a:prstGeom prst="rect">
            <a:avLst/>
          </a:prstGeom>
          <a:noFill/>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77200" y="1371600"/>
            <a:ext cx="2743200" cy="3048000"/>
          </a:xfrm>
          <a:prstGeom prst="rect">
            <a:avLst/>
          </a:prstGeom>
          <a:noFill/>
        </p:spPr>
      </p:pic>
      <p:pic>
        <p:nvPicPr>
          <p:cNvPr id="47107"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800600" y="3049893"/>
            <a:ext cx="2819400" cy="3501414"/>
          </a:xfrm>
          <a:prstGeom prst="rect">
            <a:avLst/>
          </a:prstGeom>
          <a:noFill/>
        </p:spPr>
      </p:pic>
    </p:spTree>
    <p:extLst>
      <p:ext uri="{BB962C8B-B14F-4D97-AF65-F5344CB8AC3E}">
        <p14:creationId xmlns:p14="http://schemas.microsoft.com/office/powerpoint/2010/main" val="689321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Offline (MDPs) vs. Online (RL)</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59176" y="2667000"/>
            <a:ext cx="4541755" cy="2362200"/>
          </a:xfrm>
          <a:prstGeom prst="rect">
            <a:avLst/>
          </a:prstGeom>
          <a:noFill/>
        </p:spPr>
      </p:pic>
      <p:pic>
        <p:nvPicPr>
          <p:cNvPr id="44034"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2000" y="1448180"/>
            <a:ext cx="4770142" cy="3580640"/>
          </a:xfrm>
          <a:prstGeom prst="rect">
            <a:avLst/>
          </a:prstGeom>
          <a:noFill/>
        </p:spPr>
      </p:pic>
      <p:sp>
        <p:nvSpPr>
          <p:cNvPr id="6" name="TextBox 5"/>
          <p:cNvSpPr txBox="1"/>
          <p:nvPr/>
        </p:nvSpPr>
        <p:spPr>
          <a:xfrm>
            <a:off x="1645942" y="5358825"/>
            <a:ext cx="3048000" cy="584775"/>
          </a:xfrm>
          <a:prstGeom prst="rect">
            <a:avLst/>
          </a:prstGeom>
          <a:noFill/>
        </p:spPr>
        <p:txBody>
          <a:bodyPr wrap="square" rtlCol="0">
            <a:spAutoFit/>
          </a:bodyPr>
          <a:lstStyle/>
          <a:p>
            <a:pPr algn="ctr"/>
            <a:r>
              <a:rPr lang="en-US" sz="3200" dirty="0">
                <a:latin typeface="Calibri" pitchFamily="34" charset="0"/>
              </a:rPr>
              <a:t>Offline Solution</a:t>
            </a:r>
          </a:p>
        </p:txBody>
      </p:sp>
      <p:sp>
        <p:nvSpPr>
          <p:cNvPr id="7" name="TextBox 6"/>
          <p:cNvSpPr txBox="1"/>
          <p:nvPr/>
        </p:nvSpPr>
        <p:spPr>
          <a:xfrm>
            <a:off x="7467600" y="5358825"/>
            <a:ext cx="3048000" cy="584775"/>
          </a:xfrm>
          <a:prstGeom prst="rect">
            <a:avLst/>
          </a:prstGeom>
          <a:noFill/>
        </p:spPr>
        <p:txBody>
          <a:bodyPr wrap="square" rtlCol="0">
            <a:spAutoFit/>
          </a:bodyPr>
          <a:lstStyle/>
          <a:p>
            <a:pPr algn="ctr"/>
            <a:r>
              <a:rPr lang="en-US" sz="3200" dirty="0">
                <a:latin typeface="Calibri" pitchFamily="34" charset="0"/>
              </a:rPr>
              <a:t>Online Learning</a:t>
            </a:r>
          </a:p>
        </p:txBody>
      </p:sp>
    </p:spTree>
    <p:extLst>
      <p:ext uri="{BB962C8B-B14F-4D97-AF65-F5344CB8AC3E}">
        <p14:creationId xmlns:p14="http://schemas.microsoft.com/office/powerpoint/2010/main" val="1313661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Model-Based Learning</a:t>
            </a:r>
          </a:p>
        </p:txBody>
      </p:sp>
      <p:pic>
        <p:nvPicPr>
          <p:cNvPr id="4"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24327" y="1600200"/>
            <a:ext cx="9660551" cy="4267200"/>
          </a:xfrm>
          <a:prstGeom prst="rect">
            <a:avLst/>
          </a:prstGeom>
          <a:noFill/>
        </p:spPr>
      </p:pic>
    </p:spTree>
    <p:extLst>
      <p:ext uri="{BB962C8B-B14F-4D97-AF65-F5344CB8AC3E}">
        <p14:creationId xmlns:p14="http://schemas.microsoft.com/office/powerpoint/2010/main" val="1326065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Model-Based Learning</a:t>
            </a:r>
          </a:p>
        </p:txBody>
      </p:sp>
      <p:sp>
        <p:nvSpPr>
          <p:cNvPr id="9219" name="Rectangle 3"/>
          <p:cNvSpPr>
            <a:spLocks noGrp="1" noChangeArrowheads="1"/>
          </p:cNvSpPr>
          <p:nvPr>
            <p:ph idx="1"/>
          </p:nvPr>
        </p:nvSpPr>
        <p:spPr/>
        <p:txBody>
          <a:bodyPr/>
          <a:lstStyle/>
          <a:p>
            <a:pPr>
              <a:lnSpc>
                <a:spcPct val="80000"/>
              </a:lnSpc>
            </a:pPr>
            <a:r>
              <a:rPr lang="en-US" sz="2600" dirty="0"/>
              <a:t>Model-Based Idea:</a:t>
            </a:r>
          </a:p>
          <a:p>
            <a:pPr lvl="1">
              <a:lnSpc>
                <a:spcPct val="80000"/>
              </a:lnSpc>
            </a:pPr>
            <a:r>
              <a:rPr lang="en-US" sz="2200" dirty="0"/>
              <a:t>Learn an approximate model based on experiences</a:t>
            </a:r>
          </a:p>
          <a:p>
            <a:pPr lvl="1">
              <a:lnSpc>
                <a:spcPct val="80000"/>
              </a:lnSpc>
            </a:pPr>
            <a:r>
              <a:rPr lang="en-US" sz="2200" dirty="0"/>
              <a:t>Solve for values as if the learned model were correct</a:t>
            </a:r>
          </a:p>
          <a:p>
            <a:pPr lvl="1">
              <a:lnSpc>
                <a:spcPct val="80000"/>
              </a:lnSpc>
            </a:pPr>
            <a:endParaRPr lang="en-US" sz="2400" dirty="0"/>
          </a:p>
          <a:p>
            <a:pPr>
              <a:lnSpc>
                <a:spcPct val="80000"/>
              </a:lnSpc>
            </a:pPr>
            <a:r>
              <a:rPr lang="en-US" sz="2600" dirty="0"/>
              <a:t>Step 1: Learn empirical MDP model</a:t>
            </a:r>
          </a:p>
          <a:p>
            <a:pPr lvl="1">
              <a:lnSpc>
                <a:spcPct val="80000"/>
              </a:lnSpc>
            </a:pPr>
            <a:r>
              <a:rPr lang="en-US" sz="2200" dirty="0"/>
              <a:t>Count outcomes s’ for each s, a</a:t>
            </a:r>
          </a:p>
          <a:p>
            <a:pPr lvl="1">
              <a:lnSpc>
                <a:spcPct val="80000"/>
              </a:lnSpc>
            </a:pPr>
            <a:r>
              <a:rPr lang="en-US" sz="2200" dirty="0"/>
              <a:t>Normalize to give an estimate of</a:t>
            </a:r>
            <a:endParaRPr lang="en-US" sz="2200" b="1" dirty="0"/>
          </a:p>
          <a:p>
            <a:pPr lvl="1">
              <a:lnSpc>
                <a:spcPct val="80000"/>
              </a:lnSpc>
            </a:pPr>
            <a:r>
              <a:rPr lang="en-US" sz="2200" dirty="0"/>
              <a:t>Discover each </a:t>
            </a:r>
            <a:r>
              <a:rPr lang="en-US" sz="2200" b="1" dirty="0"/>
              <a:t>                      </a:t>
            </a:r>
            <a:r>
              <a:rPr lang="en-US" sz="2200" dirty="0"/>
              <a:t>when we experience (s, a, s’)</a:t>
            </a:r>
          </a:p>
          <a:p>
            <a:pPr>
              <a:lnSpc>
                <a:spcPct val="80000"/>
              </a:lnSpc>
            </a:pPr>
            <a:endParaRPr lang="en-US" sz="2800" dirty="0"/>
          </a:p>
          <a:p>
            <a:pPr>
              <a:lnSpc>
                <a:spcPct val="80000"/>
              </a:lnSpc>
            </a:pPr>
            <a:r>
              <a:rPr lang="en-US" sz="2600" dirty="0"/>
              <a:t>Step 2: Solve the learned MDP</a:t>
            </a:r>
          </a:p>
          <a:p>
            <a:pPr lvl="1">
              <a:lnSpc>
                <a:spcPct val="80000"/>
              </a:lnSpc>
            </a:pPr>
            <a:r>
              <a:rPr lang="en-US" sz="2200" dirty="0"/>
              <a:t>For example, use value iteration, as before</a:t>
            </a:r>
          </a:p>
        </p:txBody>
      </p:sp>
      <p:pic>
        <p:nvPicPr>
          <p:cNvPr id="40" name="Picture 39" descr="txp_fig"/>
          <p:cNvPicPr>
            <a:picLocks noChangeAspect="1"/>
          </p:cNvPicPr>
          <p:nvPr>
            <p:custDataLst>
              <p:tags r:id="rId1"/>
            </p:custDataLst>
          </p:nvPr>
        </p:nvPicPr>
        <p:blipFill>
          <a:blip r:embed="rId5" cstate="print"/>
          <a:stretch>
            <a:fillRect/>
          </a:stretch>
        </p:blipFill>
        <p:spPr bwMode="auto">
          <a:xfrm>
            <a:off x="4979437" y="3549893"/>
            <a:ext cx="1218366" cy="304800"/>
          </a:xfrm>
          <a:prstGeom prst="rect">
            <a:avLst/>
          </a:prstGeom>
          <a:noFill/>
          <a:ln/>
          <a:effectLst/>
        </p:spPr>
      </p:pic>
      <p:pic>
        <p:nvPicPr>
          <p:cNvPr id="42" name="Picture 41" descr="txp_fig"/>
          <p:cNvPicPr>
            <a:picLocks noChangeAspect="1"/>
          </p:cNvPicPr>
          <p:nvPr>
            <p:custDataLst>
              <p:tags r:id="rId2"/>
            </p:custDataLst>
          </p:nvPr>
        </p:nvPicPr>
        <p:blipFill>
          <a:blip r:embed="rId6" cstate="print"/>
          <a:stretch>
            <a:fillRect/>
          </a:stretch>
        </p:blipFill>
        <p:spPr bwMode="auto">
          <a:xfrm>
            <a:off x="2908281" y="3904717"/>
            <a:ext cx="1204523" cy="304869"/>
          </a:xfrm>
          <a:prstGeom prst="rect">
            <a:avLst/>
          </a:prstGeom>
          <a:noFill/>
          <a:ln/>
          <a:effectLst/>
        </p:spPr>
      </p:pic>
      <p:pic>
        <p:nvPicPr>
          <p:cNvPr id="30722"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382000" y="3505399"/>
            <a:ext cx="3144852" cy="1828402"/>
          </a:xfrm>
          <a:prstGeom prst="rect">
            <a:avLst/>
          </a:prstGeom>
          <a:noFill/>
        </p:spPr>
      </p:pic>
      <p:pic>
        <p:nvPicPr>
          <p:cNvPr id="30723" name="Picture 3"/>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8157577" y="1447800"/>
            <a:ext cx="3420645" cy="1828800"/>
          </a:xfrm>
          <a:prstGeom prst="rect">
            <a:avLst/>
          </a:prstGeom>
          <a:noFill/>
        </p:spPr>
      </p:pic>
    </p:spTree>
    <p:extLst>
      <p:ext uri="{BB962C8B-B14F-4D97-AF65-F5344CB8AC3E}">
        <p14:creationId xmlns:p14="http://schemas.microsoft.com/office/powerpoint/2010/main" val="571597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1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21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19">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19">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2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Example: Model-Based Learning</a:t>
            </a:r>
          </a:p>
        </p:txBody>
      </p:sp>
      <p:sp>
        <p:nvSpPr>
          <p:cNvPr id="4" name="TextBox 3"/>
          <p:cNvSpPr txBox="1"/>
          <p:nvPr/>
        </p:nvSpPr>
        <p:spPr>
          <a:xfrm>
            <a:off x="609600" y="1371600"/>
            <a:ext cx="2209800" cy="523220"/>
          </a:xfrm>
          <a:prstGeom prst="rect">
            <a:avLst/>
          </a:prstGeom>
          <a:noFill/>
        </p:spPr>
        <p:txBody>
          <a:bodyPr wrap="square" rtlCol="0">
            <a:spAutoFit/>
          </a:bodyPr>
          <a:lstStyle/>
          <a:p>
            <a:pPr algn="ctr"/>
            <a:r>
              <a:rPr lang="en-US" sz="2800" dirty="0">
                <a:solidFill>
                  <a:schemeClr val="accent2"/>
                </a:solidFill>
                <a:latin typeface="Calibri"/>
                <a:cs typeface="Calibri"/>
              </a:rPr>
              <a:t>Input Policy </a:t>
            </a:r>
            <a:r>
              <a:rPr lang="en-US" sz="2800" dirty="0">
                <a:solidFill>
                  <a:schemeClr val="accent2"/>
                </a:solidFill>
                <a:latin typeface="Calibri"/>
                <a:cs typeface="Calibri"/>
                <a:sym typeface="Symbol" pitchFamily="18" charset="2"/>
              </a:rPr>
              <a:t></a:t>
            </a:r>
            <a:r>
              <a:rPr lang="en-US" dirty="0">
                <a:solidFill>
                  <a:schemeClr val="accent2"/>
                </a:solidFill>
                <a:latin typeface="Calibri"/>
                <a:cs typeface="Calibri"/>
              </a:rPr>
              <a:t> </a:t>
            </a:r>
          </a:p>
        </p:txBody>
      </p:sp>
      <p:sp>
        <p:nvSpPr>
          <p:cNvPr id="14" name="Text Box 13"/>
          <p:cNvSpPr txBox="1">
            <a:spLocks noChangeArrowheads="1"/>
          </p:cNvSpPr>
          <p:nvPr/>
        </p:nvSpPr>
        <p:spPr bwMode="auto">
          <a:xfrm>
            <a:off x="457200" y="5421868"/>
            <a:ext cx="2438400" cy="369332"/>
          </a:xfrm>
          <a:prstGeom prst="rect">
            <a:avLst/>
          </a:prstGeom>
          <a:noFill/>
          <a:ln w="9525">
            <a:noFill/>
            <a:miter lim="800000"/>
            <a:headEnd/>
            <a:tailEnd/>
          </a:ln>
        </p:spPr>
        <p:txBody>
          <a:bodyPr wrap="square">
            <a:spAutoFit/>
          </a:bodyPr>
          <a:lstStyle/>
          <a:p>
            <a:pPr algn="ctr">
              <a:spcBef>
                <a:spcPct val="50000"/>
              </a:spcBef>
            </a:pPr>
            <a:r>
              <a:rPr lang="en-US" i="1" dirty="0">
                <a:latin typeface="Calibri"/>
                <a:cs typeface="Calibri"/>
                <a:sym typeface="Symbol" pitchFamily="18" charset="2"/>
              </a:rPr>
              <a:t>Assume: </a:t>
            </a:r>
            <a:r>
              <a:rPr lang="en-US" dirty="0">
                <a:latin typeface="Calibri"/>
                <a:cs typeface="Calibri"/>
                <a:sym typeface="Symbol" pitchFamily="18" charset="2"/>
              </a:rPr>
              <a:t> = 1</a:t>
            </a:r>
            <a:endParaRPr lang="en-US" dirty="0">
              <a:latin typeface="Calibri"/>
              <a:cs typeface="Calibri"/>
            </a:endParaRPr>
          </a:p>
        </p:txBody>
      </p:sp>
      <p:sp>
        <p:nvSpPr>
          <p:cNvPr id="15" name="TextBox 14"/>
          <p:cNvSpPr txBox="1"/>
          <p:nvPr/>
        </p:nvSpPr>
        <p:spPr>
          <a:xfrm>
            <a:off x="3733800" y="1371600"/>
            <a:ext cx="4495800" cy="523220"/>
          </a:xfrm>
          <a:prstGeom prst="rect">
            <a:avLst/>
          </a:prstGeom>
          <a:noFill/>
        </p:spPr>
        <p:txBody>
          <a:bodyPr wrap="square" rtlCol="0">
            <a:spAutoFit/>
          </a:bodyPr>
          <a:lstStyle/>
          <a:p>
            <a:pPr algn="ctr"/>
            <a:r>
              <a:rPr lang="en-US" sz="2800" dirty="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8991600" y="1371600"/>
            <a:ext cx="2743200" cy="523220"/>
          </a:xfrm>
          <a:prstGeom prst="rect">
            <a:avLst/>
          </a:prstGeom>
          <a:noFill/>
        </p:spPr>
        <p:txBody>
          <a:bodyPr wrap="square" rtlCol="0">
            <a:spAutoFit/>
          </a:bodyPr>
          <a:lstStyle/>
          <a:p>
            <a:pPr algn="ctr"/>
            <a:r>
              <a:rPr lang="en-US" sz="2800" dirty="0">
                <a:solidFill>
                  <a:schemeClr val="accent2"/>
                </a:solidFill>
                <a:latin typeface="Calibri"/>
                <a:cs typeface="Calibri"/>
              </a:rPr>
              <a:t>Learned Model</a:t>
            </a:r>
            <a:endParaRPr lang="en-US" dirty="0">
              <a:solidFill>
                <a:schemeClr val="accent2"/>
              </a:solidFill>
              <a:latin typeface="Calibri"/>
              <a:cs typeface="Calibri"/>
            </a:endParaRPr>
          </a:p>
        </p:txBody>
      </p:sp>
      <p:graphicFrame>
        <p:nvGraphicFramePr>
          <p:cNvPr id="19" name="Table 18"/>
          <p:cNvGraphicFramePr>
            <a:graphicFrameLocks noGrp="1"/>
          </p:cNvGraphicFramePr>
          <p:nvPr/>
        </p:nvGraphicFramePr>
        <p:xfrm>
          <a:off x="381000" y="2514600"/>
          <a:ext cx="2667000" cy="2543313"/>
        </p:xfrm>
        <a:graphic>
          <a:graphicData uri="http://schemas.openxmlformats.org/drawingml/2006/table">
            <a:tbl>
              <a:tblPr firstRow="1" bandRow="1">
                <a:tableStyleId>{5C22544A-7EE6-4342-B048-85BDC9FD1C3A}</a:tableStyleId>
              </a:tblPr>
              <a:tblGrid>
                <a:gridCol w="889000">
                  <a:extLst>
                    <a:ext uri="{9D8B030D-6E8A-4147-A177-3AD203B41FA5}">
                      <a16:colId xmlns:a16="http://schemas.microsoft.com/office/drawing/2014/main" val="20000"/>
                    </a:ext>
                  </a:extLst>
                </a:gridCol>
                <a:gridCol w="889000">
                  <a:extLst>
                    <a:ext uri="{9D8B030D-6E8A-4147-A177-3AD203B41FA5}">
                      <a16:colId xmlns:a16="http://schemas.microsoft.com/office/drawing/2014/main" val="20001"/>
                    </a:ext>
                  </a:extLst>
                </a:gridCol>
                <a:gridCol w="889000">
                  <a:extLst>
                    <a:ext uri="{9D8B030D-6E8A-4147-A177-3AD203B41FA5}">
                      <a16:colId xmlns:a16="http://schemas.microsoft.com/office/drawing/2014/main" val="20002"/>
                    </a:ext>
                  </a:extLst>
                </a:gridCol>
              </a:tblGrid>
              <a:tr h="847771">
                <a:tc>
                  <a:txBody>
                    <a:bodyPr/>
                    <a:lstStyle/>
                    <a:p>
                      <a:pPr algn="ct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8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8477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8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847771">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32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0" name="Rectangle 19"/>
          <p:cNvSpPr/>
          <p:nvPr/>
        </p:nvSpPr>
        <p:spPr>
          <a:xfrm>
            <a:off x="2303584" y="34788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406768" y="26406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1064981" y="3690949"/>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920765" y="3690950"/>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608992" y="4222531"/>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6" name="TextBox 25"/>
          <p:cNvSpPr txBox="1"/>
          <p:nvPr/>
        </p:nvSpPr>
        <p:spPr>
          <a:xfrm>
            <a:off x="3795344" y="2567352"/>
            <a:ext cx="1981200" cy="1200329"/>
          </a:xfrm>
          <a:prstGeom prst="rect">
            <a:avLst/>
          </a:prstGeom>
          <a:noFill/>
        </p:spPr>
        <p:txBody>
          <a:bodyPr wrap="square" rtlCol="0">
            <a:spAutoFit/>
          </a:bodyPr>
          <a:lstStyle/>
          <a:p>
            <a:r>
              <a:rPr lang="en-US" sz="2400" dirty="0">
                <a:latin typeface="Calibri"/>
                <a:cs typeface="Calibri"/>
              </a:rPr>
              <a:t>B, east, C, -1</a:t>
            </a:r>
          </a:p>
          <a:p>
            <a:r>
              <a:rPr lang="en-US" sz="2400" dirty="0">
                <a:latin typeface="Calibri"/>
                <a:cs typeface="Calibri"/>
              </a:rPr>
              <a:t>C, east, D, -1</a:t>
            </a:r>
          </a:p>
          <a:p>
            <a:r>
              <a:rPr lang="en-US" sz="2400" dirty="0">
                <a:latin typeface="Calibri"/>
                <a:cs typeface="Calibri"/>
              </a:rPr>
              <a:t>D, exit,  x, +10</a:t>
            </a:r>
          </a:p>
        </p:txBody>
      </p:sp>
      <p:sp>
        <p:nvSpPr>
          <p:cNvPr id="28" name="TextBox 27"/>
          <p:cNvSpPr txBox="1"/>
          <p:nvPr/>
        </p:nvSpPr>
        <p:spPr>
          <a:xfrm>
            <a:off x="6386144" y="2567352"/>
            <a:ext cx="1981200" cy="1200329"/>
          </a:xfrm>
          <a:prstGeom prst="rect">
            <a:avLst/>
          </a:prstGeom>
          <a:noFill/>
        </p:spPr>
        <p:txBody>
          <a:bodyPr wrap="square" rtlCol="0">
            <a:spAutoFit/>
          </a:bodyPr>
          <a:lstStyle/>
          <a:p>
            <a:r>
              <a:rPr lang="en-US" sz="2400" dirty="0">
                <a:latin typeface="Calibri"/>
                <a:cs typeface="Calibri"/>
              </a:rPr>
              <a:t>B, east, C, -1</a:t>
            </a:r>
          </a:p>
          <a:p>
            <a:r>
              <a:rPr lang="en-US" sz="2400" dirty="0">
                <a:latin typeface="Calibri"/>
                <a:cs typeface="Calibri"/>
              </a:rPr>
              <a:t>C, east, D, -1</a:t>
            </a:r>
          </a:p>
          <a:p>
            <a:r>
              <a:rPr lang="en-US" sz="2400" dirty="0">
                <a:latin typeface="Calibri"/>
                <a:cs typeface="Calibri"/>
              </a:rPr>
              <a:t>D, exit,  x, +10</a:t>
            </a:r>
          </a:p>
        </p:txBody>
      </p:sp>
      <p:sp>
        <p:nvSpPr>
          <p:cNvPr id="29" name="TextBox 28"/>
          <p:cNvSpPr txBox="1"/>
          <p:nvPr/>
        </p:nvSpPr>
        <p:spPr>
          <a:xfrm>
            <a:off x="6342184" y="4699311"/>
            <a:ext cx="2438400" cy="1200329"/>
          </a:xfrm>
          <a:prstGeom prst="rect">
            <a:avLst/>
          </a:prstGeom>
          <a:noFill/>
        </p:spPr>
        <p:txBody>
          <a:bodyPr wrap="square" rtlCol="0">
            <a:spAutoFit/>
          </a:bodyPr>
          <a:lstStyle/>
          <a:p>
            <a:r>
              <a:rPr lang="en-US" sz="2400" dirty="0">
                <a:latin typeface="Calibri"/>
                <a:cs typeface="Calibri"/>
              </a:rPr>
              <a:t>E, north, C, -1</a:t>
            </a:r>
          </a:p>
          <a:p>
            <a:r>
              <a:rPr lang="en-US" sz="2400" dirty="0">
                <a:latin typeface="Calibri"/>
                <a:cs typeface="Calibri"/>
              </a:rPr>
              <a:t>C, east,   A, -1</a:t>
            </a:r>
          </a:p>
          <a:p>
            <a:r>
              <a:rPr lang="en-US" sz="2400" dirty="0">
                <a:latin typeface="Calibri"/>
                <a:cs typeface="Calibri"/>
              </a:rPr>
              <a:t>A, exit,    x, -10</a:t>
            </a:r>
          </a:p>
        </p:txBody>
      </p:sp>
      <p:sp>
        <p:nvSpPr>
          <p:cNvPr id="30" name="TextBox 29"/>
          <p:cNvSpPr txBox="1"/>
          <p:nvPr/>
        </p:nvSpPr>
        <p:spPr>
          <a:xfrm>
            <a:off x="3886200" y="1981200"/>
            <a:ext cx="1676400" cy="523220"/>
          </a:xfrm>
          <a:prstGeom prst="rect">
            <a:avLst/>
          </a:prstGeom>
          <a:noFill/>
        </p:spPr>
        <p:txBody>
          <a:bodyPr wrap="square" rtlCol="0">
            <a:spAutoFit/>
          </a:bodyPr>
          <a:lstStyle/>
          <a:p>
            <a:pPr algn="ctr"/>
            <a:r>
              <a:rPr lang="en-US" sz="2800" dirty="0">
                <a:latin typeface="Calibri"/>
                <a:cs typeface="Calibri"/>
              </a:rPr>
              <a:t>Episode 1</a:t>
            </a:r>
          </a:p>
        </p:txBody>
      </p:sp>
      <p:sp>
        <p:nvSpPr>
          <p:cNvPr id="31" name="Rounded Rectangle 30"/>
          <p:cNvSpPr/>
          <p:nvPr/>
        </p:nvSpPr>
        <p:spPr>
          <a:xfrm>
            <a:off x="35814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6477000" y="1981200"/>
            <a:ext cx="1676400" cy="523220"/>
          </a:xfrm>
          <a:prstGeom prst="rect">
            <a:avLst/>
          </a:prstGeom>
          <a:noFill/>
        </p:spPr>
        <p:txBody>
          <a:bodyPr wrap="square" rtlCol="0">
            <a:spAutoFit/>
          </a:bodyPr>
          <a:lstStyle/>
          <a:p>
            <a:pPr algn="ctr"/>
            <a:r>
              <a:rPr lang="en-US" sz="2800" dirty="0">
                <a:latin typeface="Calibri"/>
                <a:cs typeface="Calibri"/>
              </a:rPr>
              <a:t>Episode 2</a:t>
            </a:r>
          </a:p>
        </p:txBody>
      </p:sp>
      <p:sp>
        <p:nvSpPr>
          <p:cNvPr id="33" name="Rounded Rectangle 32"/>
          <p:cNvSpPr/>
          <p:nvPr/>
        </p:nvSpPr>
        <p:spPr>
          <a:xfrm>
            <a:off x="61722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3886200" y="4114800"/>
            <a:ext cx="1676400" cy="523220"/>
          </a:xfrm>
          <a:prstGeom prst="rect">
            <a:avLst/>
          </a:prstGeom>
          <a:noFill/>
        </p:spPr>
        <p:txBody>
          <a:bodyPr wrap="square" rtlCol="0">
            <a:spAutoFit/>
          </a:bodyPr>
          <a:lstStyle/>
          <a:p>
            <a:pPr algn="ctr"/>
            <a:r>
              <a:rPr lang="en-US" sz="2800" dirty="0">
                <a:latin typeface="Calibri"/>
                <a:cs typeface="Calibri"/>
              </a:rPr>
              <a:t>Episode 3</a:t>
            </a:r>
          </a:p>
        </p:txBody>
      </p:sp>
      <p:sp>
        <p:nvSpPr>
          <p:cNvPr id="35" name="Rounded Rectangle 34"/>
          <p:cNvSpPr/>
          <p:nvPr/>
        </p:nvSpPr>
        <p:spPr>
          <a:xfrm>
            <a:off x="35814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6477000" y="4114800"/>
            <a:ext cx="1676400" cy="523220"/>
          </a:xfrm>
          <a:prstGeom prst="rect">
            <a:avLst/>
          </a:prstGeom>
          <a:noFill/>
        </p:spPr>
        <p:txBody>
          <a:bodyPr wrap="square" rtlCol="0">
            <a:spAutoFit/>
          </a:bodyPr>
          <a:lstStyle/>
          <a:p>
            <a:pPr algn="ctr"/>
            <a:r>
              <a:rPr lang="en-US" sz="2800" dirty="0">
                <a:latin typeface="Calibri"/>
                <a:cs typeface="Calibri"/>
              </a:rPr>
              <a:t>Episode 4</a:t>
            </a:r>
          </a:p>
        </p:txBody>
      </p:sp>
      <p:sp>
        <p:nvSpPr>
          <p:cNvPr id="37" name="Rounded Rectangle 36"/>
          <p:cNvSpPr/>
          <p:nvPr/>
        </p:nvSpPr>
        <p:spPr>
          <a:xfrm>
            <a:off x="61722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4" name="TextBox 43"/>
          <p:cNvSpPr txBox="1"/>
          <p:nvPr/>
        </p:nvSpPr>
        <p:spPr>
          <a:xfrm>
            <a:off x="3733800" y="4698024"/>
            <a:ext cx="2438400" cy="1200329"/>
          </a:xfrm>
          <a:prstGeom prst="rect">
            <a:avLst/>
          </a:prstGeom>
          <a:noFill/>
        </p:spPr>
        <p:txBody>
          <a:bodyPr wrap="square" rtlCol="0">
            <a:spAutoFit/>
          </a:bodyPr>
          <a:lstStyle/>
          <a:p>
            <a:r>
              <a:rPr lang="en-US" sz="2400" dirty="0">
                <a:latin typeface="Calibri"/>
                <a:cs typeface="Calibri"/>
              </a:rPr>
              <a:t>E, north, C, -1</a:t>
            </a:r>
          </a:p>
          <a:p>
            <a:r>
              <a:rPr lang="en-US" sz="2400" dirty="0">
                <a:latin typeface="Calibri"/>
                <a:cs typeface="Calibri"/>
              </a:rPr>
              <a:t>C, east,   D, -1</a:t>
            </a:r>
          </a:p>
          <a:p>
            <a:r>
              <a:rPr lang="en-US" sz="2400" dirty="0">
                <a:latin typeface="Calibri"/>
                <a:cs typeface="Calibri"/>
              </a:rPr>
              <a:t>D, exit,    x, +10</a:t>
            </a:r>
          </a:p>
        </p:txBody>
      </p:sp>
      <p:sp>
        <p:nvSpPr>
          <p:cNvPr id="38" name="TextBox 37"/>
          <p:cNvSpPr txBox="1"/>
          <p:nvPr/>
        </p:nvSpPr>
        <p:spPr>
          <a:xfrm>
            <a:off x="9296400" y="1981200"/>
            <a:ext cx="2286000" cy="3970318"/>
          </a:xfrm>
          <a:prstGeom prst="rect">
            <a:avLst/>
          </a:prstGeom>
          <a:noFill/>
        </p:spPr>
        <p:txBody>
          <a:bodyPr wrap="square" rtlCol="0">
            <a:spAutoFit/>
          </a:bodyPr>
          <a:lstStyle/>
          <a:p>
            <a:pPr algn="ctr"/>
            <a:r>
              <a:rPr lang="en-US" sz="3200" dirty="0">
                <a:solidFill>
                  <a:schemeClr val="bg1"/>
                </a:solidFill>
                <a:latin typeface="Calibri"/>
                <a:cs typeface="Calibri"/>
              </a:rPr>
              <a:t>T(</a:t>
            </a:r>
            <a:r>
              <a:rPr lang="en-US" sz="3200" dirty="0" err="1">
                <a:solidFill>
                  <a:schemeClr val="bg1"/>
                </a:solidFill>
                <a:latin typeface="Calibri"/>
                <a:cs typeface="Calibri"/>
              </a:rPr>
              <a:t>s,a,s</a:t>
            </a:r>
            <a:r>
              <a:rPr lang="en-US" sz="3200" dirty="0">
                <a:solidFill>
                  <a:schemeClr val="bg1"/>
                </a:solidFill>
                <a:latin typeface="Calibri"/>
                <a:cs typeface="Calibri"/>
              </a:rPr>
              <a:t>’).</a:t>
            </a:r>
          </a:p>
          <a:p>
            <a:pPr algn="ctr"/>
            <a:endParaRPr lang="en-US" sz="500" dirty="0">
              <a:latin typeface="Calibri"/>
              <a:cs typeface="Calibri"/>
            </a:endParaRPr>
          </a:p>
          <a:p>
            <a:r>
              <a:rPr lang="en-US" sz="2000" dirty="0">
                <a:latin typeface="Calibri"/>
                <a:cs typeface="Calibri"/>
              </a:rPr>
              <a:t>T(B, east, C) = 1.00</a:t>
            </a:r>
          </a:p>
          <a:p>
            <a:r>
              <a:rPr lang="en-US" sz="2000" dirty="0">
                <a:latin typeface="Calibri"/>
                <a:cs typeface="Calibri"/>
              </a:rPr>
              <a:t>T(C, east, D) = 0.75</a:t>
            </a:r>
          </a:p>
          <a:p>
            <a:r>
              <a:rPr lang="en-US" sz="2000" dirty="0">
                <a:latin typeface="Calibri"/>
                <a:cs typeface="Calibri"/>
              </a:rPr>
              <a:t>T(C, east, A) = 0.25</a:t>
            </a:r>
          </a:p>
          <a:p>
            <a:pPr algn="ctr"/>
            <a:r>
              <a:rPr lang="en-US" sz="2000" dirty="0">
                <a:latin typeface="Calibri"/>
                <a:cs typeface="Calibri"/>
              </a:rPr>
              <a:t>…</a:t>
            </a:r>
          </a:p>
          <a:p>
            <a:endParaRPr lang="en-US" sz="2000" dirty="0">
              <a:latin typeface="Calibri"/>
              <a:cs typeface="Calibri"/>
            </a:endParaRPr>
          </a:p>
          <a:p>
            <a:pPr algn="ctr"/>
            <a:r>
              <a:rPr lang="en-US" sz="3200" dirty="0">
                <a:solidFill>
                  <a:schemeClr val="bg1"/>
                </a:solidFill>
                <a:latin typeface="Calibri"/>
                <a:cs typeface="Calibri"/>
              </a:rPr>
              <a:t>R(</a:t>
            </a:r>
            <a:r>
              <a:rPr lang="en-US" sz="3200" dirty="0" err="1">
                <a:solidFill>
                  <a:schemeClr val="bg1"/>
                </a:solidFill>
                <a:latin typeface="Calibri"/>
                <a:cs typeface="Calibri"/>
              </a:rPr>
              <a:t>s,a,s</a:t>
            </a:r>
            <a:r>
              <a:rPr lang="en-US" sz="3200" dirty="0">
                <a:solidFill>
                  <a:schemeClr val="bg1"/>
                </a:solidFill>
                <a:latin typeface="Calibri"/>
                <a:cs typeface="Calibri"/>
              </a:rPr>
              <a:t>’).</a:t>
            </a:r>
          </a:p>
          <a:p>
            <a:pPr algn="ctr"/>
            <a:endParaRPr lang="en-US" sz="500" dirty="0">
              <a:latin typeface="Calibri"/>
              <a:cs typeface="Calibri"/>
            </a:endParaRPr>
          </a:p>
          <a:p>
            <a:r>
              <a:rPr lang="en-US" sz="2000" dirty="0">
                <a:latin typeface="Calibri"/>
                <a:cs typeface="Calibri"/>
              </a:rPr>
              <a:t>R(B, east, C) = -1</a:t>
            </a:r>
          </a:p>
          <a:p>
            <a:r>
              <a:rPr lang="en-US" sz="2000" dirty="0">
                <a:latin typeface="Calibri"/>
                <a:cs typeface="Calibri"/>
              </a:rPr>
              <a:t>R(C, east, D) = -1</a:t>
            </a:r>
          </a:p>
          <a:p>
            <a:r>
              <a:rPr lang="en-US" sz="2000" dirty="0">
                <a:latin typeface="Calibri"/>
                <a:cs typeface="Calibri"/>
              </a:rPr>
              <a:t>R(D, exit, x) = +10</a:t>
            </a:r>
          </a:p>
          <a:p>
            <a:pPr algn="ctr"/>
            <a:r>
              <a:rPr lang="en-US" sz="2000" dirty="0">
                <a:latin typeface="Calibri"/>
                <a:cs typeface="Calibri"/>
              </a:rPr>
              <a:t>…</a:t>
            </a:r>
          </a:p>
        </p:txBody>
      </p:sp>
      <p:sp>
        <p:nvSpPr>
          <p:cNvPr id="39" name="Rounded Rectangle 38"/>
          <p:cNvSpPr/>
          <p:nvPr/>
        </p:nvSpPr>
        <p:spPr>
          <a:xfrm>
            <a:off x="9144000" y="2514600"/>
            <a:ext cx="2438400" cy="1295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0" name="Rounded Rectangle 39"/>
          <p:cNvSpPr/>
          <p:nvPr/>
        </p:nvSpPr>
        <p:spPr>
          <a:xfrm>
            <a:off x="9144000" y="4648200"/>
            <a:ext cx="2438400" cy="1295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xp_fig"/>
          <p:cNvPicPr>
            <a:picLocks noChangeAspect="1"/>
          </p:cNvPicPr>
          <p:nvPr>
            <p:custDataLst>
              <p:tags r:id="rId1"/>
            </p:custDataLst>
          </p:nvPr>
        </p:nvPicPr>
        <p:blipFill>
          <a:blip r:embed="rId5" cstate="print"/>
          <a:stretch>
            <a:fillRect/>
          </a:stretch>
        </p:blipFill>
        <p:spPr bwMode="auto">
          <a:xfrm>
            <a:off x="9659816" y="2066192"/>
            <a:ext cx="1522958" cy="381000"/>
          </a:xfrm>
          <a:prstGeom prst="rect">
            <a:avLst/>
          </a:prstGeom>
          <a:noFill/>
          <a:ln/>
          <a:effectLst/>
        </p:spPr>
      </p:pic>
      <p:pic>
        <p:nvPicPr>
          <p:cNvPr id="42" name="Picture 41" descr="txp_fig"/>
          <p:cNvPicPr>
            <a:picLocks noChangeAspect="1"/>
          </p:cNvPicPr>
          <p:nvPr>
            <p:custDataLst>
              <p:tags r:id="rId2"/>
            </p:custDataLst>
          </p:nvPr>
        </p:nvPicPr>
        <p:blipFill>
          <a:blip r:embed="rId6" cstate="print"/>
          <a:stretch>
            <a:fillRect/>
          </a:stretch>
        </p:blipFill>
        <p:spPr bwMode="auto">
          <a:xfrm>
            <a:off x="9677400" y="4199792"/>
            <a:ext cx="1505313" cy="381000"/>
          </a:xfrm>
          <a:prstGeom prst="rect">
            <a:avLst/>
          </a:prstGeom>
          <a:noFill/>
          <a:ln/>
          <a:effectLst/>
        </p:spPr>
      </p:pic>
    </p:spTree>
    <p:extLst>
      <p:ext uri="{BB962C8B-B14F-4D97-AF65-F5344CB8AC3E}">
        <p14:creationId xmlns:p14="http://schemas.microsoft.com/office/powerpoint/2010/main" val="917563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6" grpId="0"/>
      <p:bldP spid="28" grpId="0"/>
      <p:bldP spid="29" grpId="0"/>
      <p:bldP spid="30" grpId="0"/>
      <p:bldP spid="31" grpId="0" animBg="1"/>
      <p:bldP spid="32" grpId="0"/>
      <p:bldP spid="33" grpId="0" animBg="1"/>
      <p:bldP spid="34" grpId="0"/>
      <p:bldP spid="35" grpId="0" animBg="1"/>
      <p:bldP spid="36" grpId="0"/>
      <p:bldP spid="37" grpId="0" animBg="1"/>
      <p:bldP spid="44" grpId="0"/>
      <p:bldP spid="38" grpId="0"/>
      <p:bldP spid="39" grpId="0" animBg="1"/>
      <p:bldP spid="4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t>Example: Expected Age</a:t>
            </a:r>
          </a:p>
        </p:txBody>
      </p:sp>
      <p:sp>
        <p:nvSpPr>
          <p:cNvPr id="12292" name="TextBox 10"/>
          <p:cNvSpPr txBox="1">
            <a:spLocks noChangeArrowheads="1"/>
          </p:cNvSpPr>
          <p:nvPr/>
        </p:nvSpPr>
        <p:spPr bwMode="auto">
          <a:xfrm>
            <a:off x="2438400" y="1187425"/>
            <a:ext cx="7315200" cy="461665"/>
          </a:xfrm>
          <a:prstGeom prst="rect">
            <a:avLst/>
          </a:prstGeom>
          <a:noFill/>
          <a:ln w="9525">
            <a:noFill/>
            <a:miter lim="800000"/>
            <a:headEnd/>
            <a:tailEnd/>
          </a:ln>
        </p:spPr>
        <p:txBody>
          <a:bodyPr wrap="square">
            <a:spAutoFit/>
          </a:bodyPr>
          <a:lstStyle/>
          <a:p>
            <a:pPr algn="ctr"/>
            <a:r>
              <a:rPr lang="en-US" sz="2400" dirty="0">
                <a:latin typeface="Calibri" pitchFamily="34" charset="0"/>
              </a:rPr>
              <a:t>Goal: Compute expected age </a:t>
            </a:r>
            <a:r>
              <a:rPr lang="en-US" sz="2400">
                <a:latin typeface="Calibri" pitchFamily="34" charset="0"/>
              </a:rPr>
              <a:t>of CIS 421/521 students</a:t>
            </a:r>
            <a:endParaRPr lang="en-US" sz="2400" dirty="0">
              <a:latin typeface="Calibri" pitchFamily="34" charset="0"/>
            </a:endParaRPr>
          </a:p>
        </p:txBody>
      </p:sp>
      <p:grpSp>
        <p:nvGrpSpPr>
          <p:cNvPr id="20" name="Group 19"/>
          <p:cNvGrpSpPr/>
          <p:nvPr/>
        </p:nvGrpSpPr>
        <p:grpSpPr>
          <a:xfrm>
            <a:off x="1600200" y="1828800"/>
            <a:ext cx="8915400" cy="1219200"/>
            <a:chOff x="1828800" y="1828800"/>
            <a:chExt cx="8534400" cy="1219200"/>
          </a:xfrm>
          <a:solidFill>
            <a:srgbClr val="B5E3C8"/>
          </a:solidFill>
        </p:grpSpPr>
        <p:sp>
          <p:nvSpPr>
            <p:cNvPr id="12" name="Rounded Rectangle 11"/>
            <p:cNvSpPr/>
            <p:nvPr/>
          </p:nvSpPr>
          <p:spPr>
            <a:xfrm>
              <a:off x="1828800" y="1828800"/>
              <a:ext cx="8534400" cy="1219200"/>
            </a:xfrm>
            <a:prstGeom prst="round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Calibri" pitchFamily="34" charset="0"/>
              </a:endParaRPr>
            </a:p>
          </p:txBody>
        </p:sp>
        <p:cxnSp>
          <p:nvCxnSpPr>
            <p:cNvPr id="15" name="Straight Connector 14"/>
            <p:cNvCxnSpPr/>
            <p:nvPr/>
          </p:nvCxnSpPr>
          <p:spPr>
            <a:xfrm>
              <a:off x="1828800" y="2209800"/>
              <a:ext cx="8534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9" name="Picture 18" descr="TP_tmp.png"/>
          <p:cNvPicPr>
            <a:picLocks noChangeAspect="1"/>
          </p:cNvPicPr>
          <p:nvPr>
            <p:custDataLst>
              <p:tags r:id="rId1"/>
            </p:custDataLst>
          </p:nvPr>
        </p:nvPicPr>
        <p:blipFill>
          <a:blip r:embed="rId7" cstate="print">
            <a:clrChange>
              <a:clrFrom>
                <a:srgbClr val="FFFFFF"/>
              </a:clrFrom>
              <a:clrTo>
                <a:srgbClr val="FFFFFF">
                  <a:alpha val="0"/>
                </a:srgbClr>
              </a:clrTo>
            </a:clrChange>
          </a:blip>
          <a:srcRect/>
          <a:stretch>
            <a:fillRect/>
          </a:stretch>
        </p:blipFill>
        <p:spPr bwMode="auto">
          <a:xfrm>
            <a:off x="3784600" y="2362200"/>
            <a:ext cx="2133600" cy="558800"/>
          </a:xfrm>
          <a:prstGeom prst="rect">
            <a:avLst/>
          </a:prstGeom>
          <a:noFill/>
          <a:ln w="9525">
            <a:noFill/>
            <a:miter lim="800000"/>
            <a:headEnd/>
            <a:tailEnd/>
          </a:ln>
        </p:spPr>
      </p:pic>
      <p:sp>
        <p:nvSpPr>
          <p:cNvPr id="22" name="Rounded Rectangle 21"/>
          <p:cNvSpPr/>
          <p:nvPr/>
        </p:nvSpPr>
        <p:spPr>
          <a:xfrm>
            <a:off x="1600200" y="3886200"/>
            <a:ext cx="4191000" cy="24384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Calibri" pitchFamily="34" charset="0"/>
            </a:endParaRPr>
          </a:p>
        </p:txBody>
      </p:sp>
      <p:sp>
        <p:nvSpPr>
          <p:cNvPr id="23" name="TextBox 22"/>
          <p:cNvSpPr txBox="1">
            <a:spLocks noChangeArrowheads="1"/>
          </p:cNvSpPr>
          <p:nvPr/>
        </p:nvSpPr>
        <p:spPr bwMode="auto">
          <a:xfrm>
            <a:off x="1828800" y="3897313"/>
            <a:ext cx="3657600" cy="400110"/>
          </a:xfrm>
          <a:prstGeom prst="rect">
            <a:avLst/>
          </a:prstGeom>
          <a:noFill/>
          <a:ln w="9525">
            <a:noFill/>
            <a:miter lim="800000"/>
            <a:headEnd/>
            <a:tailEnd/>
          </a:ln>
        </p:spPr>
        <p:txBody>
          <a:bodyPr>
            <a:spAutoFit/>
          </a:bodyPr>
          <a:lstStyle/>
          <a:p>
            <a:pPr algn="ctr"/>
            <a:r>
              <a:rPr lang="en-US" sz="2000">
                <a:latin typeface="Calibri" pitchFamily="34" charset="0"/>
              </a:rPr>
              <a:t>Unknown P(A): “Model Based”</a:t>
            </a:r>
          </a:p>
        </p:txBody>
      </p:sp>
      <p:cxnSp>
        <p:nvCxnSpPr>
          <p:cNvPr id="24" name="Straight Connector 23"/>
          <p:cNvCxnSpPr/>
          <p:nvPr/>
        </p:nvCxnSpPr>
        <p:spPr>
          <a:xfrm>
            <a:off x="1600200" y="4267200"/>
            <a:ext cx="4191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Picture 30" descr="TP_tmp.png"/>
          <p:cNvPicPr>
            <a:picLocks noChangeAspect="1"/>
          </p:cNvPicPr>
          <p:nvPr>
            <p:custDataLst>
              <p:tags r:id="rId2"/>
            </p:custDataLst>
          </p:nvPr>
        </p:nvPicPr>
        <p:blipFill>
          <a:blip r:embed="rId8" cstate="print">
            <a:clrChange>
              <a:clrFrom>
                <a:srgbClr val="FFFFFF"/>
              </a:clrFrom>
              <a:clrTo>
                <a:srgbClr val="FFFFFF">
                  <a:alpha val="0"/>
                </a:srgbClr>
              </a:clrTo>
            </a:clrChange>
          </a:blip>
          <a:srcRect/>
          <a:stretch>
            <a:fillRect/>
          </a:stretch>
        </p:blipFill>
        <p:spPr bwMode="auto">
          <a:xfrm>
            <a:off x="2667000" y="5461000"/>
            <a:ext cx="2133600" cy="558800"/>
          </a:xfrm>
          <a:prstGeom prst="rect">
            <a:avLst/>
          </a:prstGeom>
          <a:noFill/>
          <a:ln w="9525">
            <a:noFill/>
            <a:miter lim="800000"/>
            <a:headEnd/>
            <a:tailEnd/>
          </a:ln>
        </p:spPr>
      </p:pic>
      <p:pic>
        <p:nvPicPr>
          <p:cNvPr id="40" name="Picture 39" descr="TP_tmp.png"/>
          <p:cNvPicPr>
            <a:picLocks noChangeAspect="1"/>
          </p:cNvPicPr>
          <p:nvPr>
            <p:custDataLst>
              <p:tags r:id="rId3"/>
            </p:custDataLst>
          </p:nvPr>
        </p:nvPicPr>
        <p:blipFill>
          <a:blip r:embed="rId9" cstate="print">
            <a:clrChange>
              <a:clrFrom>
                <a:srgbClr val="FFFFFF"/>
              </a:clrFrom>
              <a:clrTo>
                <a:srgbClr val="FFFFFF">
                  <a:alpha val="0"/>
                </a:srgbClr>
              </a:clrTo>
            </a:clrChange>
          </a:blip>
          <a:srcRect/>
          <a:stretch>
            <a:fillRect/>
          </a:stretch>
        </p:blipFill>
        <p:spPr bwMode="auto">
          <a:xfrm>
            <a:off x="2679700" y="4572000"/>
            <a:ext cx="1727200" cy="558800"/>
          </a:xfrm>
          <a:prstGeom prst="rect">
            <a:avLst/>
          </a:prstGeom>
          <a:noFill/>
          <a:ln w="9525">
            <a:noFill/>
            <a:miter lim="800000"/>
            <a:headEnd/>
            <a:tailEnd/>
          </a:ln>
        </p:spPr>
      </p:pic>
      <p:sp>
        <p:nvSpPr>
          <p:cNvPr id="32" name="Rounded Rectangle 31"/>
          <p:cNvSpPr/>
          <p:nvPr/>
        </p:nvSpPr>
        <p:spPr>
          <a:xfrm>
            <a:off x="6324600" y="3886200"/>
            <a:ext cx="4191000" cy="24384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Calibri" pitchFamily="34" charset="0"/>
            </a:endParaRPr>
          </a:p>
        </p:txBody>
      </p:sp>
      <p:sp>
        <p:nvSpPr>
          <p:cNvPr id="33" name="TextBox 32"/>
          <p:cNvSpPr txBox="1">
            <a:spLocks noChangeArrowheads="1"/>
          </p:cNvSpPr>
          <p:nvPr/>
        </p:nvSpPr>
        <p:spPr bwMode="auto">
          <a:xfrm>
            <a:off x="6553200" y="3897313"/>
            <a:ext cx="3657600" cy="400110"/>
          </a:xfrm>
          <a:prstGeom prst="rect">
            <a:avLst/>
          </a:prstGeom>
          <a:noFill/>
          <a:ln w="9525">
            <a:noFill/>
            <a:miter lim="800000"/>
            <a:headEnd/>
            <a:tailEnd/>
          </a:ln>
        </p:spPr>
        <p:txBody>
          <a:bodyPr>
            <a:spAutoFit/>
          </a:bodyPr>
          <a:lstStyle/>
          <a:p>
            <a:pPr algn="ctr"/>
            <a:r>
              <a:rPr lang="en-US" sz="2000">
                <a:latin typeface="Calibri" pitchFamily="34" charset="0"/>
              </a:rPr>
              <a:t>Unknown P(A): “Model Free”</a:t>
            </a:r>
          </a:p>
        </p:txBody>
      </p:sp>
      <p:cxnSp>
        <p:nvCxnSpPr>
          <p:cNvPr id="34" name="Straight Connector 33"/>
          <p:cNvCxnSpPr/>
          <p:nvPr/>
        </p:nvCxnSpPr>
        <p:spPr>
          <a:xfrm>
            <a:off x="6324600" y="4267200"/>
            <a:ext cx="4191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Picture 38" descr="TP_tmp.png"/>
          <p:cNvPicPr>
            <a:picLocks noChangeAspect="1"/>
          </p:cNvPicPr>
          <p:nvPr>
            <p:custDataLst>
              <p:tags r:id="rId4"/>
            </p:custDataLst>
          </p:nvPr>
        </p:nvPicPr>
        <p:blipFill>
          <a:blip r:embed="rId10" cstate="print">
            <a:clrChange>
              <a:clrFrom>
                <a:srgbClr val="FFFFFF"/>
              </a:clrFrom>
              <a:clrTo>
                <a:srgbClr val="FFFFFF">
                  <a:alpha val="0"/>
                </a:srgbClr>
              </a:clrTo>
            </a:clrChange>
          </a:blip>
          <a:srcRect/>
          <a:stretch>
            <a:fillRect/>
          </a:stretch>
        </p:blipFill>
        <p:spPr bwMode="auto">
          <a:xfrm>
            <a:off x="7467600" y="4953000"/>
            <a:ext cx="1801813" cy="660400"/>
          </a:xfrm>
          <a:prstGeom prst="rect">
            <a:avLst/>
          </a:prstGeom>
          <a:noFill/>
          <a:ln w="9525">
            <a:noFill/>
            <a:miter lim="800000"/>
            <a:headEnd/>
            <a:tailEnd/>
          </a:ln>
        </p:spPr>
      </p:pic>
      <p:sp>
        <p:nvSpPr>
          <p:cNvPr id="37" name="TextBox 36"/>
          <p:cNvSpPr txBox="1">
            <a:spLocks noChangeArrowheads="1"/>
          </p:cNvSpPr>
          <p:nvPr/>
        </p:nvSpPr>
        <p:spPr bwMode="auto">
          <a:xfrm>
            <a:off x="1600200" y="3244825"/>
            <a:ext cx="8915400" cy="461665"/>
          </a:xfrm>
          <a:prstGeom prst="rect">
            <a:avLst/>
          </a:prstGeom>
          <a:noFill/>
          <a:ln w="9525">
            <a:noFill/>
            <a:miter lim="800000"/>
            <a:headEnd/>
            <a:tailEnd/>
          </a:ln>
        </p:spPr>
        <p:txBody>
          <a:bodyPr wrap="square">
            <a:spAutoFit/>
          </a:bodyPr>
          <a:lstStyle/>
          <a:p>
            <a:pPr algn="ctr"/>
            <a:r>
              <a:rPr lang="en-US" sz="2400" dirty="0">
                <a:latin typeface="Calibri" pitchFamily="34" charset="0"/>
              </a:rPr>
              <a:t>Without P(A), instead collect samples [a</a:t>
            </a:r>
            <a:r>
              <a:rPr lang="en-US" sz="2400" baseline="-25000" dirty="0">
                <a:latin typeface="Calibri" pitchFamily="34" charset="0"/>
              </a:rPr>
              <a:t>1</a:t>
            </a:r>
            <a:r>
              <a:rPr lang="en-US" sz="2400" dirty="0">
                <a:latin typeface="Calibri" pitchFamily="34" charset="0"/>
              </a:rPr>
              <a:t>, a</a:t>
            </a:r>
            <a:r>
              <a:rPr lang="en-US" sz="2400" baseline="-25000" dirty="0">
                <a:latin typeface="Calibri" pitchFamily="34" charset="0"/>
              </a:rPr>
              <a:t>2</a:t>
            </a:r>
            <a:r>
              <a:rPr lang="en-US" sz="2400" dirty="0">
                <a:latin typeface="Calibri" pitchFamily="34" charset="0"/>
              </a:rPr>
              <a:t>, … </a:t>
            </a:r>
            <a:r>
              <a:rPr lang="en-US" sz="2400" dirty="0" err="1">
                <a:latin typeface="Calibri" pitchFamily="34" charset="0"/>
              </a:rPr>
              <a:t>a</a:t>
            </a:r>
            <a:r>
              <a:rPr lang="en-US" sz="2400" baseline="-25000" dirty="0" err="1">
                <a:latin typeface="Calibri" pitchFamily="34" charset="0"/>
              </a:rPr>
              <a:t>N</a:t>
            </a:r>
            <a:r>
              <a:rPr lang="en-US" sz="2400" dirty="0">
                <a:latin typeface="Calibri" pitchFamily="34" charset="0"/>
              </a:rPr>
              <a:t>]</a:t>
            </a:r>
          </a:p>
        </p:txBody>
      </p:sp>
      <p:sp>
        <p:nvSpPr>
          <p:cNvPr id="12294" name="TextBox 12"/>
          <p:cNvSpPr txBox="1">
            <a:spLocks noChangeArrowheads="1"/>
          </p:cNvSpPr>
          <p:nvPr/>
        </p:nvSpPr>
        <p:spPr bwMode="auto">
          <a:xfrm>
            <a:off x="5334000" y="1828800"/>
            <a:ext cx="1447800" cy="400110"/>
          </a:xfrm>
          <a:prstGeom prst="rect">
            <a:avLst/>
          </a:prstGeom>
          <a:noFill/>
          <a:ln w="9525">
            <a:noFill/>
            <a:miter lim="800000"/>
            <a:headEnd/>
            <a:tailEnd/>
          </a:ln>
        </p:spPr>
        <p:txBody>
          <a:bodyPr>
            <a:spAutoFit/>
          </a:bodyPr>
          <a:lstStyle/>
          <a:p>
            <a:pPr algn="ctr"/>
            <a:r>
              <a:rPr lang="en-US" sz="2000">
                <a:latin typeface="Calibri" pitchFamily="34" charset="0"/>
              </a:rPr>
              <a:t>Known P(A)</a:t>
            </a:r>
          </a:p>
        </p:txBody>
      </p:sp>
      <p:sp>
        <p:nvSpPr>
          <p:cNvPr id="25" name="Rectangular Callout 24"/>
          <p:cNvSpPr/>
          <p:nvPr/>
        </p:nvSpPr>
        <p:spPr>
          <a:xfrm>
            <a:off x="9982200" y="4495800"/>
            <a:ext cx="1981200" cy="1752600"/>
          </a:xfrm>
          <a:prstGeom prst="wedgeRectCallout">
            <a:avLst>
              <a:gd name="adj1" fmla="val -73260"/>
              <a:gd name="adj2" fmla="val -14027"/>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libri" pitchFamily="34" charset="0"/>
              </a:rPr>
              <a:t>Why does this work?  Because samples appear with the right frequencies.</a:t>
            </a:r>
          </a:p>
        </p:txBody>
      </p:sp>
      <p:sp>
        <p:nvSpPr>
          <p:cNvPr id="26" name="Rectangular Callout 25"/>
          <p:cNvSpPr/>
          <p:nvPr/>
        </p:nvSpPr>
        <p:spPr>
          <a:xfrm>
            <a:off x="152400" y="4495800"/>
            <a:ext cx="1981200" cy="1752600"/>
          </a:xfrm>
          <a:prstGeom prst="wedgeRectCallout">
            <a:avLst>
              <a:gd name="adj1" fmla="val 68494"/>
              <a:gd name="adj2" fmla="val -29621"/>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libri" pitchFamily="34" charset="0"/>
              </a:rPr>
              <a:t>Why does this work?  Because eventually you learn the right model.</a:t>
            </a:r>
          </a:p>
        </p:txBody>
      </p:sp>
      <p:sp>
        <p:nvSpPr>
          <p:cNvPr id="2" name="TextBox 1"/>
          <p:cNvSpPr txBox="1"/>
          <p:nvPr/>
        </p:nvSpPr>
        <p:spPr>
          <a:xfrm>
            <a:off x="5953688" y="2324599"/>
            <a:ext cx="1656223" cy="369332"/>
          </a:xfrm>
          <a:prstGeom prst="rect">
            <a:avLst/>
          </a:prstGeom>
          <a:noFill/>
        </p:spPr>
        <p:txBody>
          <a:bodyPr wrap="none" rtlCol="0">
            <a:spAutoFit/>
          </a:bodyPr>
          <a:lstStyle/>
          <a:p>
            <a:r>
              <a:rPr lang="en-US" dirty="0">
                <a:latin typeface="Times New Roman" charset="0"/>
              </a:rPr>
              <a:t>=0.01 x 42 + </a:t>
            </a:r>
            <a:r>
              <a:rPr lang="mr-IN" dirty="0">
                <a:latin typeface="Times New Roman" charset="0"/>
              </a:rPr>
              <a:t>…</a:t>
            </a:r>
            <a:endParaRPr lang="en-US" dirty="0">
              <a:latin typeface="Times New Roman" charset="0"/>
            </a:endParaRPr>
          </a:p>
        </p:txBody>
      </p:sp>
    </p:spTree>
    <p:extLst>
      <p:ext uri="{BB962C8B-B14F-4D97-AF65-F5344CB8AC3E}">
        <p14:creationId xmlns:p14="http://schemas.microsoft.com/office/powerpoint/2010/main" val="59781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29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2" grpId="0" animBg="1"/>
      <p:bldP spid="33" grpId="0"/>
      <p:bldP spid="37" grpId="0"/>
      <p:bldP spid="12294" grpId="0"/>
      <p:bldP spid="25" grpId="0" animBg="1"/>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Model-Free Learning</a:t>
            </a: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29000" y="1448200"/>
            <a:ext cx="5480050" cy="5028171"/>
          </a:xfrm>
          <a:prstGeom prst="rect">
            <a:avLst/>
          </a:prstGeom>
          <a:noFill/>
        </p:spPr>
      </p:pic>
    </p:spTree>
    <p:extLst>
      <p:ext uri="{BB962C8B-B14F-4D97-AF65-F5344CB8AC3E}">
        <p14:creationId xmlns:p14="http://schemas.microsoft.com/office/powerpoint/2010/main" val="1538174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Passive Reinforcement Learning</a:t>
            </a:r>
          </a:p>
        </p:txBody>
      </p:sp>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90800" y="1156714"/>
            <a:ext cx="7162800" cy="5319787"/>
          </a:xfrm>
          <a:prstGeom prst="rect">
            <a:avLst/>
          </a:prstGeom>
          <a:noFill/>
        </p:spPr>
      </p:pic>
    </p:spTree>
    <p:extLst>
      <p:ext uri="{BB962C8B-B14F-4D97-AF65-F5344CB8AC3E}">
        <p14:creationId xmlns:p14="http://schemas.microsoft.com/office/powerpoint/2010/main" val="1215563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dirty="0"/>
              <a:t>Passive Reinforcement Learning</a:t>
            </a:r>
          </a:p>
        </p:txBody>
      </p:sp>
      <p:sp>
        <p:nvSpPr>
          <p:cNvPr id="7171" name="Rectangle 3"/>
          <p:cNvSpPr>
            <a:spLocks noGrp="1" noChangeArrowheads="1"/>
          </p:cNvSpPr>
          <p:nvPr>
            <p:ph type="body" idx="1"/>
          </p:nvPr>
        </p:nvSpPr>
        <p:spPr>
          <a:xfrm>
            <a:off x="228600" y="1371600"/>
            <a:ext cx="11430000" cy="4525962"/>
          </a:xfrm>
        </p:spPr>
        <p:txBody>
          <a:bodyPr/>
          <a:lstStyle/>
          <a:p>
            <a:pPr>
              <a:lnSpc>
                <a:spcPct val="90000"/>
              </a:lnSpc>
            </a:pPr>
            <a:r>
              <a:rPr lang="en-US" sz="2800" dirty="0"/>
              <a:t>Simplified task: policy evaluation</a:t>
            </a:r>
          </a:p>
          <a:p>
            <a:pPr lvl="1">
              <a:lnSpc>
                <a:spcPct val="90000"/>
              </a:lnSpc>
            </a:pPr>
            <a:r>
              <a:rPr lang="en-US" sz="2400" dirty="0"/>
              <a:t>Input: a fixed policy </a:t>
            </a:r>
            <a:r>
              <a:rPr lang="en-US" sz="2400" dirty="0">
                <a:sym typeface="Symbol" pitchFamily="18" charset="2"/>
              </a:rPr>
              <a:t>(s)</a:t>
            </a:r>
          </a:p>
          <a:p>
            <a:pPr lvl="1">
              <a:lnSpc>
                <a:spcPct val="90000"/>
              </a:lnSpc>
            </a:pPr>
            <a:r>
              <a:rPr lang="en-US" sz="2400" dirty="0"/>
              <a:t>You don’t know the transitions T(</a:t>
            </a:r>
            <a:r>
              <a:rPr lang="en-US" sz="2400" dirty="0" err="1"/>
              <a:t>s,a,s</a:t>
            </a:r>
            <a:r>
              <a:rPr lang="en-US" sz="2400" dirty="0"/>
              <a:t>’)</a:t>
            </a:r>
          </a:p>
          <a:p>
            <a:pPr lvl="1">
              <a:lnSpc>
                <a:spcPct val="90000"/>
              </a:lnSpc>
            </a:pPr>
            <a:r>
              <a:rPr lang="en-US" sz="2400" dirty="0"/>
              <a:t>You don’t know the rewards R(</a:t>
            </a:r>
            <a:r>
              <a:rPr lang="en-US" sz="2400" dirty="0" err="1"/>
              <a:t>s,a,s</a:t>
            </a:r>
            <a:r>
              <a:rPr lang="en-US" sz="2400" dirty="0"/>
              <a:t>’)</a:t>
            </a:r>
          </a:p>
          <a:p>
            <a:pPr lvl="1">
              <a:lnSpc>
                <a:spcPct val="90000"/>
              </a:lnSpc>
            </a:pPr>
            <a:r>
              <a:rPr lang="en-US" sz="2400" dirty="0">
                <a:solidFill>
                  <a:srgbClr val="CC0000"/>
                </a:solidFill>
              </a:rPr>
              <a:t>Goal: learn the state values</a:t>
            </a:r>
            <a:endParaRPr lang="en-US" sz="2400" dirty="0"/>
          </a:p>
          <a:p>
            <a:pPr lvl="1">
              <a:lnSpc>
                <a:spcPct val="90000"/>
              </a:lnSpc>
            </a:pPr>
            <a:endParaRPr lang="en-US" sz="2400" dirty="0"/>
          </a:p>
          <a:p>
            <a:pPr>
              <a:lnSpc>
                <a:spcPct val="90000"/>
              </a:lnSpc>
            </a:pPr>
            <a:r>
              <a:rPr lang="en-US" sz="2800" dirty="0"/>
              <a:t>In this case:</a:t>
            </a:r>
          </a:p>
          <a:p>
            <a:pPr lvl="1">
              <a:lnSpc>
                <a:spcPct val="90000"/>
              </a:lnSpc>
            </a:pPr>
            <a:r>
              <a:rPr lang="en-US" sz="2400" dirty="0"/>
              <a:t>Learner is “along for the ride”</a:t>
            </a:r>
          </a:p>
          <a:p>
            <a:pPr lvl="1">
              <a:lnSpc>
                <a:spcPct val="90000"/>
              </a:lnSpc>
            </a:pPr>
            <a:r>
              <a:rPr lang="en-US" sz="2400" dirty="0"/>
              <a:t>No choice about what actions to take</a:t>
            </a:r>
          </a:p>
          <a:p>
            <a:pPr lvl="1">
              <a:lnSpc>
                <a:spcPct val="90000"/>
              </a:lnSpc>
            </a:pPr>
            <a:r>
              <a:rPr lang="en-US" sz="2400" dirty="0"/>
              <a:t>Just execute the policy and learn from experience</a:t>
            </a:r>
          </a:p>
          <a:p>
            <a:pPr lvl="1">
              <a:lnSpc>
                <a:spcPct val="90000"/>
              </a:lnSpc>
            </a:pPr>
            <a:r>
              <a:rPr lang="en-US" sz="2400" dirty="0"/>
              <a:t>This is NOT offline planning!  You actually take actions in the world.</a:t>
            </a:r>
          </a:p>
          <a:p>
            <a:pPr lvl="1">
              <a:lnSpc>
                <a:spcPct val="90000"/>
              </a:lnSpc>
            </a:pPr>
            <a:endParaRPr lang="en-US" sz="2400"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24600" y="1448143"/>
            <a:ext cx="5410200" cy="3162994"/>
          </a:xfrm>
          <a:prstGeom prst="rect">
            <a:avLst/>
          </a:prstGeom>
          <a:noFill/>
        </p:spPr>
      </p:pic>
    </p:spTree>
    <p:extLst>
      <p:ext uri="{BB962C8B-B14F-4D97-AF65-F5344CB8AC3E}">
        <p14:creationId xmlns:p14="http://schemas.microsoft.com/office/powerpoint/2010/main" val="12894912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 Evaluation</a:t>
            </a:r>
          </a:p>
        </p:txBody>
      </p:sp>
      <p:sp>
        <p:nvSpPr>
          <p:cNvPr id="3" name="Content Placeholder 2"/>
          <p:cNvSpPr>
            <a:spLocks noGrp="1"/>
          </p:cNvSpPr>
          <p:nvPr>
            <p:ph idx="1"/>
          </p:nvPr>
        </p:nvSpPr>
        <p:spPr>
          <a:xfrm>
            <a:off x="406400" y="1397001"/>
            <a:ext cx="7442200" cy="4729164"/>
          </a:xfrm>
        </p:spPr>
        <p:txBody>
          <a:bodyPr/>
          <a:lstStyle/>
          <a:p>
            <a:r>
              <a:rPr lang="en-US" sz="2800" dirty="0"/>
              <a:t>Goal: Compute values for each state under </a:t>
            </a:r>
            <a:r>
              <a:rPr lang="en-US" sz="2800" dirty="0">
                <a:sym typeface="Symbol" pitchFamily="18" charset="2"/>
              </a:rPr>
              <a:t></a:t>
            </a:r>
          </a:p>
          <a:p>
            <a:pPr lvl="2"/>
            <a:endParaRPr lang="en-US" sz="2000" dirty="0"/>
          </a:p>
          <a:p>
            <a:r>
              <a:rPr lang="en-US" sz="2800" dirty="0"/>
              <a:t>Idea: Average together observed sample values</a:t>
            </a:r>
          </a:p>
          <a:p>
            <a:pPr lvl="1"/>
            <a:r>
              <a:rPr lang="en-US" sz="2400" dirty="0"/>
              <a:t>Act according to </a:t>
            </a:r>
            <a:r>
              <a:rPr lang="en-US" sz="2400" dirty="0">
                <a:sym typeface="Symbol" pitchFamily="18" charset="2"/>
              </a:rPr>
              <a:t></a:t>
            </a:r>
          </a:p>
          <a:p>
            <a:pPr lvl="1"/>
            <a:r>
              <a:rPr lang="en-US" sz="2400" dirty="0"/>
              <a:t>Every time you visit a state, write down what the sum of discounted rewards turned out to be</a:t>
            </a:r>
          </a:p>
          <a:p>
            <a:pPr lvl="1"/>
            <a:r>
              <a:rPr lang="en-US" sz="2400" dirty="0"/>
              <a:t>Average those samples</a:t>
            </a:r>
          </a:p>
          <a:p>
            <a:pPr lvl="2"/>
            <a:endParaRPr lang="en-US" sz="2000" dirty="0"/>
          </a:p>
          <a:p>
            <a:r>
              <a:rPr lang="en-US" sz="2800" dirty="0"/>
              <a:t>This is called direct evaluation</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83880" y="1447800"/>
            <a:ext cx="3017520" cy="3352800"/>
          </a:xfrm>
          <a:prstGeom prst="rect">
            <a:avLst/>
          </a:prstGeom>
          <a:noFill/>
        </p:spPr>
      </p:pic>
    </p:spTree>
    <p:extLst>
      <p:ext uri="{BB962C8B-B14F-4D97-AF65-F5344CB8AC3E}">
        <p14:creationId xmlns:p14="http://schemas.microsoft.com/office/powerpoint/2010/main" val="17237084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Example: Direct Evaluation</a:t>
            </a:r>
          </a:p>
        </p:txBody>
      </p:sp>
      <p:sp>
        <p:nvSpPr>
          <p:cNvPr id="4" name="TextBox 3"/>
          <p:cNvSpPr txBox="1"/>
          <p:nvPr/>
        </p:nvSpPr>
        <p:spPr>
          <a:xfrm>
            <a:off x="533400" y="1371600"/>
            <a:ext cx="2362200" cy="523220"/>
          </a:xfrm>
          <a:prstGeom prst="rect">
            <a:avLst/>
          </a:prstGeom>
          <a:noFill/>
        </p:spPr>
        <p:txBody>
          <a:bodyPr wrap="square" rtlCol="0">
            <a:spAutoFit/>
          </a:bodyPr>
          <a:lstStyle/>
          <a:p>
            <a:pPr algn="ctr"/>
            <a:r>
              <a:rPr lang="en-US" sz="2800" dirty="0">
                <a:solidFill>
                  <a:schemeClr val="accent2"/>
                </a:solidFill>
                <a:latin typeface="Calibri"/>
                <a:cs typeface="Calibri"/>
              </a:rPr>
              <a:t>Input Policy </a:t>
            </a:r>
            <a:r>
              <a:rPr lang="en-US" sz="2800" dirty="0">
                <a:solidFill>
                  <a:schemeClr val="accent2"/>
                </a:solidFill>
                <a:latin typeface="Calibri"/>
                <a:cs typeface="Calibri"/>
                <a:sym typeface="Symbol" pitchFamily="18" charset="2"/>
              </a:rPr>
              <a:t></a:t>
            </a:r>
            <a:r>
              <a:rPr lang="en-US" dirty="0">
                <a:solidFill>
                  <a:schemeClr val="accent2"/>
                </a:solidFill>
                <a:latin typeface="Calibri"/>
                <a:cs typeface="Calibri"/>
              </a:rPr>
              <a:t> </a:t>
            </a:r>
          </a:p>
        </p:txBody>
      </p:sp>
      <p:sp>
        <p:nvSpPr>
          <p:cNvPr id="14" name="Text Box 13"/>
          <p:cNvSpPr txBox="1">
            <a:spLocks noChangeArrowheads="1"/>
          </p:cNvSpPr>
          <p:nvPr/>
        </p:nvSpPr>
        <p:spPr bwMode="auto">
          <a:xfrm>
            <a:off x="457200" y="5421868"/>
            <a:ext cx="2438400" cy="369332"/>
          </a:xfrm>
          <a:prstGeom prst="rect">
            <a:avLst/>
          </a:prstGeom>
          <a:noFill/>
          <a:ln w="9525">
            <a:noFill/>
            <a:miter lim="800000"/>
            <a:headEnd/>
            <a:tailEnd/>
          </a:ln>
        </p:spPr>
        <p:txBody>
          <a:bodyPr wrap="square">
            <a:spAutoFit/>
          </a:bodyPr>
          <a:lstStyle/>
          <a:p>
            <a:pPr algn="ctr">
              <a:spcBef>
                <a:spcPct val="50000"/>
              </a:spcBef>
            </a:pPr>
            <a:r>
              <a:rPr lang="en-US" i="1" dirty="0">
                <a:latin typeface="Calibri"/>
                <a:cs typeface="Calibri"/>
                <a:sym typeface="Symbol" pitchFamily="18" charset="2"/>
              </a:rPr>
              <a:t>Assume: </a:t>
            </a:r>
            <a:r>
              <a:rPr lang="en-US" dirty="0">
                <a:latin typeface="Calibri"/>
                <a:cs typeface="Calibri"/>
                <a:sym typeface="Symbol" pitchFamily="18" charset="2"/>
              </a:rPr>
              <a:t> = 1</a:t>
            </a:r>
            <a:endParaRPr lang="en-US" dirty="0">
              <a:latin typeface="Calibri"/>
              <a:cs typeface="Calibri"/>
            </a:endParaRPr>
          </a:p>
        </p:txBody>
      </p:sp>
      <p:sp>
        <p:nvSpPr>
          <p:cNvPr id="15" name="TextBox 14"/>
          <p:cNvSpPr txBox="1"/>
          <p:nvPr/>
        </p:nvSpPr>
        <p:spPr>
          <a:xfrm>
            <a:off x="3733800" y="1371600"/>
            <a:ext cx="4495800" cy="523220"/>
          </a:xfrm>
          <a:prstGeom prst="rect">
            <a:avLst/>
          </a:prstGeom>
          <a:noFill/>
        </p:spPr>
        <p:txBody>
          <a:bodyPr wrap="square" rtlCol="0">
            <a:spAutoFit/>
          </a:bodyPr>
          <a:lstStyle/>
          <a:p>
            <a:pPr algn="ctr"/>
            <a:r>
              <a:rPr lang="en-US" sz="2800" dirty="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8991600" y="1371600"/>
            <a:ext cx="2743200" cy="523220"/>
          </a:xfrm>
          <a:prstGeom prst="rect">
            <a:avLst/>
          </a:prstGeom>
          <a:noFill/>
        </p:spPr>
        <p:txBody>
          <a:bodyPr wrap="square" rtlCol="0">
            <a:spAutoFit/>
          </a:bodyPr>
          <a:lstStyle/>
          <a:p>
            <a:pPr algn="ctr"/>
            <a:r>
              <a:rPr lang="en-US" sz="2800" dirty="0">
                <a:solidFill>
                  <a:schemeClr val="accent2"/>
                </a:solidFill>
                <a:latin typeface="Calibri"/>
                <a:cs typeface="Calibri"/>
              </a:rPr>
              <a:t>Output Values</a:t>
            </a:r>
            <a:endParaRPr lang="en-US" dirty="0">
              <a:solidFill>
                <a:schemeClr val="accent2"/>
              </a:solidFill>
              <a:latin typeface="Calibri"/>
              <a:cs typeface="Calibri"/>
            </a:endParaRPr>
          </a:p>
        </p:txBody>
      </p:sp>
      <p:graphicFrame>
        <p:nvGraphicFramePr>
          <p:cNvPr id="19" name="Table 18"/>
          <p:cNvGraphicFramePr>
            <a:graphicFrameLocks noGrp="1"/>
          </p:cNvGraphicFramePr>
          <p:nvPr/>
        </p:nvGraphicFramePr>
        <p:xfrm>
          <a:off x="381000" y="2514600"/>
          <a:ext cx="2667000" cy="2543313"/>
        </p:xfrm>
        <a:graphic>
          <a:graphicData uri="http://schemas.openxmlformats.org/drawingml/2006/table">
            <a:tbl>
              <a:tblPr firstRow="1" bandRow="1">
                <a:tableStyleId>{5C22544A-7EE6-4342-B048-85BDC9FD1C3A}</a:tableStyleId>
              </a:tblPr>
              <a:tblGrid>
                <a:gridCol w="889000">
                  <a:extLst>
                    <a:ext uri="{9D8B030D-6E8A-4147-A177-3AD203B41FA5}">
                      <a16:colId xmlns:a16="http://schemas.microsoft.com/office/drawing/2014/main" val="20000"/>
                    </a:ext>
                  </a:extLst>
                </a:gridCol>
                <a:gridCol w="889000">
                  <a:extLst>
                    <a:ext uri="{9D8B030D-6E8A-4147-A177-3AD203B41FA5}">
                      <a16:colId xmlns:a16="http://schemas.microsoft.com/office/drawing/2014/main" val="20001"/>
                    </a:ext>
                  </a:extLst>
                </a:gridCol>
                <a:gridCol w="889000">
                  <a:extLst>
                    <a:ext uri="{9D8B030D-6E8A-4147-A177-3AD203B41FA5}">
                      <a16:colId xmlns:a16="http://schemas.microsoft.com/office/drawing/2014/main" val="20002"/>
                    </a:ext>
                  </a:extLst>
                </a:gridCol>
              </a:tblGrid>
              <a:tr h="847771">
                <a:tc>
                  <a:txBody>
                    <a:bodyPr/>
                    <a:lstStyle/>
                    <a:p>
                      <a:pPr algn="ct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8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8477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8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847771">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32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0" name="Rectangle 19"/>
          <p:cNvSpPr/>
          <p:nvPr/>
        </p:nvSpPr>
        <p:spPr>
          <a:xfrm>
            <a:off x="2303584" y="34788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406768" y="26406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1064981" y="3690949"/>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920765" y="3690950"/>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608992" y="4222531"/>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6" name="TextBox 25"/>
          <p:cNvSpPr txBox="1"/>
          <p:nvPr/>
        </p:nvSpPr>
        <p:spPr>
          <a:xfrm>
            <a:off x="3795344" y="2567352"/>
            <a:ext cx="1981200" cy="1200329"/>
          </a:xfrm>
          <a:prstGeom prst="rect">
            <a:avLst/>
          </a:prstGeom>
          <a:noFill/>
        </p:spPr>
        <p:txBody>
          <a:bodyPr wrap="square" rtlCol="0">
            <a:spAutoFit/>
          </a:bodyPr>
          <a:lstStyle/>
          <a:p>
            <a:r>
              <a:rPr lang="en-US" sz="2400" dirty="0">
                <a:latin typeface="Calibri"/>
                <a:cs typeface="Calibri"/>
              </a:rPr>
              <a:t>B, east, C, -1</a:t>
            </a:r>
          </a:p>
          <a:p>
            <a:r>
              <a:rPr lang="en-US" sz="2400" dirty="0">
                <a:latin typeface="Calibri"/>
                <a:cs typeface="Calibri"/>
              </a:rPr>
              <a:t>C, east, D, -1</a:t>
            </a:r>
          </a:p>
          <a:p>
            <a:r>
              <a:rPr lang="en-US" sz="2400" dirty="0">
                <a:latin typeface="Calibri"/>
                <a:cs typeface="Calibri"/>
              </a:rPr>
              <a:t>D, exit,  x, +10</a:t>
            </a:r>
          </a:p>
        </p:txBody>
      </p:sp>
      <p:sp>
        <p:nvSpPr>
          <p:cNvPr id="28" name="TextBox 27"/>
          <p:cNvSpPr txBox="1"/>
          <p:nvPr/>
        </p:nvSpPr>
        <p:spPr>
          <a:xfrm>
            <a:off x="6386144" y="2567352"/>
            <a:ext cx="1981200" cy="1200329"/>
          </a:xfrm>
          <a:prstGeom prst="rect">
            <a:avLst/>
          </a:prstGeom>
          <a:noFill/>
        </p:spPr>
        <p:txBody>
          <a:bodyPr wrap="square" rtlCol="0">
            <a:spAutoFit/>
          </a:bodyPr>
          <a:lstStyle/>
          <a:p>
            <a:r>
              <a:rPr lang="en-US" sz="2400" dirty="0">
                <a:latin typeface="Calibri"/>
                <a:cs typeface="Calibri"/>
              </a:rPr>
              <a:t>B, east, C, -1</a:t>
            </a:r>
          </a:p>
          <a:p>
            <a:r>
              <a:rPr lang="en-US" sz="2400" dirty="0">
                <a:latin typeface="Calibri"/>
                <a:cs typeface="Calibri"/>
              </a:rPr>
              <a:t>C, east, D, -1</a:t>
            </a:r>
          </a:p>
          <a:p>
            <a:r>
              <a:rPr lang="en-US" sz="2400" dirty="0">
                <a:latin typeface="Calibri"/>
                <a:cs typeface="Calibri"/>
              </a:rPr>
              <a:t>D, exit,  x, +10</a:t>
            </a:r>
          </a:p>
        </p:txBody>
      </p:sp>
      <p:sp>
        <p:nvSpPr>
          <p:cNvPr id="29" name="TextBox 28"/>
          <p:cNvSpPr txBox="1"/>
          <p:nvPr/>
        </p:nvSpPr>
        <p:spPr>
          <a:xfrm>
            <a:off x="6342184" y="4699311"/>
            <a:ext cx="2438400" cy="1200329"/>
          </a:xfrm>
          <a:prstGeom prst="rect">
            <a:avLst/>
          </a:prstGeom>
          <a:noFill/>
        </p:spPr>
        <p:txBody>
          <a:bodyPr wrap="square" rtlCol="0">
            <a:spAutoFit/>
          </a:bodyPr>
          <a:lstStyle/>
          <a:p>
            <a:r>
              <a:rPr lang="en-US" sz="2400" dirty="0">
                <a:latin typeface="Calibri"/>
                <a:cs typeface="Calibri"/>
              </a:rPr>
              <a:t>E, north, C, -1</a:t>
            </a:r>
          </a:p>
          <a:p>
            <a:r>
              <a:rPr lang="en-US" sz="2400" dirty="0">
                <a:latin typeface="Calibri"/>
                <a:cs typeface="Calibri"/>
              </a:rPr>
              <a:t>C, east,   A, -1</a:t>
            </a:r>
          </a:p>
          <a:p>
            <a:r>
              <a:rPr lang="en-US" sz="2400" dirty="0">
                <a:latin typeface="Calibri"/>
                <a:cs typeface="Calibri"/>
              </a:rPr>
              <a:t>A, exit,    x, -10</a:t>
            </a:r>
          </a:p>
        </p:txBody>
      </p:sp>
      <p:sp>
        <p:nvSpPr>
          <p:cNvPr id="30" name="TextBox 29"/>
          <p:cNvSpPr txBox="1"/>
          <p:nvPr/>
        </p:nvSpPr>
        <p:spPr>
          <a:xfrm>
            <a:off x="3886200" y="1981200"/>
            <a:ext cx="1676400" cy="523220"/>
          </a:xfrm>
          <a:prstGeom prst="rect">
            <a:avLst/>
          </a:prstGeom>
          <a:noFill/>
        </p:spPr>
        <p:txBody>
          <a:bodyPr wrap="square" rtlCol="0">
            <a:spAutoFit/>
          </a:bodyPr>
          <a:lstStyle/>
          <a:p>
            <a:pPr algn="ctr"/>
            <a:r>
              <a:rPr lang="en-US" sz="2800" dirty="0">
                <a:latin typeface="Calibri"/>
                <a:cs typeface="Calibri"/>
              </a:rPr>
              <a:t>Episode 1</a:t>
            </a:r>
          </a:p>
        </p:txBody>
      </p:sp>
      <p:sp>
        <p:nvSpPr>
          <p:cNvPr id="31" name="Rounded Rectangle 30"/>
          <p:cNvSpPr/>
          <p:nvPr/>
        </p:nvSpPr>
        <p:spPr>
          <a:xfrm>
            <a:off x="35814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6477000" y="1981200"/>
            <a:ext cx="1676400" cy="523220"/>
          </a:xfrm>
          <a:prstGeom prst="rect">
            <a:avLst/>
          </a:prstGeom>
          <a:noFill/>
        </p:spPr>
        <p:txBody>
          <a:bodyPr wrap="square" rtlCol="0">
            <a:spAutoFit/>
          </a:bodyPr>
          <a:lstStyle/>
          <a:p>
            <a:pPr algn="ctr"/>
            <a:r>
              <a:rPr lang="en-US" sz="2800" dirty="0">
                <a:latin typeface="Calibri"/>
                <a:cs typeface="Calibri"/>
              </a:rPr>
              <a:t>Episode 2</a:t>
            </a:r>
          </a:p>
        </p:txBody>
      </p:sp>
      <p:sp>
        <p:nvSpPr>
          <p:cNvPr id="33" name="Rounded Rectangle 32"/>
          <p:cNvSpPr/>
          <p:nvPr/>
        </p:nvSpPr>
        <p:spPr>
          <a:xfrm>
            <a:off x="61722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3886200" y="4114800"/>
            <a:ext cx="1676400" cy="523220"/>
          </a:xfrm>
          <a:prstGeom prst="rect">
            <a:avLst/>
          </a:prstGeom>
          <a:noFill/>
        </p:spPr>
        <p:txBody>
          <a:bodyPr wrap="square" rtlCol="0">
            <a:spAutoFit/>
          </a:bodyPr>
          <a:lstStyle/>
          <a:p>
            <a:pPr algn="ctr"/>
            <a:r>
              <a:rPr lang="en-US" sz="2800" dirty="0">
                <a:latin typeface="Calibri"/>
                <a:cs typeface="Calibri"/>
              </a:rPr>
              <a:t>Episode 3</a:t>
            </a:r>
          </a:p>
        </p:txBody>
      </p:sp>
      <p:sp>
        <p:nvSpPr>
          <p:cNvPr id="35" name="Rounded Rectangle 34"/>
          <p:cNvSpPr/>
          <p:nvPr/>
        </p:nvSpPr>
        <p:spPr>
          <a:xfrm>
            <a:off x="35814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6477000" y="4114800"/>
            <a:ext cx="1676400" cy="523220"/>
          </a:xfrm>
          <a:prstGeom prst="rect">
            <a:avLst/>
          </a:prstGeom>
          <a:noFill/>
        </p:spPr>
        <p:txBody>
          <a:bodyPr wrap="square" rtlCol="0">
            <a:spAutoFit/>
          </a:bodyPr>
          <a:lstStyle/>
          <a:p>
            <a:pPr algn="ctr"/>
            <a:r>
              <a:rPr lang="en-US" sz="2800" dirty="0">
                <a:latin typeface="Calibri"/>
                <a:cs typeface="Calibri"/>
              </a:rPr>
              <a:t>Episode 4</a:t>
            </a:r>
          </a:p>
        </p:txBody>
      </p:sp>
      <p:sp>
        <p:nvSpPr>
          <p:cNvPr id="37" name="Rounded Rectangle 36"/>
          <p:cNvSpPr/>
          <p:nvPr/>
        </p:nvSpPr>
        <p:spPr>
          <a:xfrm>
            <a:off x="61722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4" name="TextBox 43"/>
          <p:cNvSpPr txBox="1"/>
          <p:nvPr/>
        </p:nvSpPr>
        <p:spPr>
          <a:xfrm>
            <a:off x="3733800" y="4698024"/>
            <a:ext cx="2438400" cy="1200329"/>
          </a:xfrm>
          <a:prstGeom prst="rect">
            <a:avLst/>
          </a:prstGeom>
          <a:noFill/>
        </p:spPr>
        <p:txBody>
          <a:bodyPr wrap="square" rtlCol="0">
            <a:spAutoFit/>
          </a:bodyPr>
          <a:lstStyle/>
          <a:p>
            <a:r>
              <a:rPr lang="en-US" sz="2400" dirty="0">
                <a:latin typeface="Calibri"/>
                <a:cs typeface="Calibri"/>
              </a:rPr>
              <a:t>E, north, C, -1</a:t>
            </a:r>
          </a:p>
          <a:p>
            <a:r>
              <a:rPr lang="en-US" sz="2400" dirty="0">
                <a:latin typeface="Calibri"/>
                <a:cs typeface="Calibri"/>
              </a:rPr>
              <a:t>C, east,   D, -1</a:t>
            </a:r>
          </a:p>
          <a:p>
            <a:r>
              <a:rPr lang="en-US" sz="2400" dirty="0">
                <a:latin typeface="Calibri"/>
                <a:cs typeface="Calibri"/>
              </a:rPr>
              <a:t>D, exit,    x, +10</a:t>
            </a:r>
          </a:p>
        </p:txBody>
      </p:sp>
      <p:graphicFrame>
        <p:nvGraphicFramePr>
          <p:cNvPr id="56" name="Table 55"/>
          <p:cNvGraphicFramePr>
            <a:graphicFrameLocks noGrp="1"/>
          </p:cNvGraphicFramePr>
          <p:nvPr/>
        </p:nvGraphicFramePr>
        <p:xfrm>
          <a:off x="9067800" y="2485887"/>
          <a:ext cx="2667000" cy="2543313"/>
        </p:xfrm>
        <a:graphic>
          <a:graphicData uri="http://schemas.openxmlformats.org/drawingml/2006/table">
            <a:tbl>
              <a:tblPr firstRow="1" bandRow="1">
                <a:tableStyleId>{5C22544A-7EE6-4342-B048-85BDC9FD1C3A}</a:tableStyleId>
              </a:tblPr>
              <a:tblGrid>
                <a:gridCol w="889000">
                  <a:extLst>
                    <a:ext uri="{9D8B030D-6E8A-4147-A177-3AD203B41FA5}">
                      <a16:colId xmlns:a16="http://schemas.microsoft.com/office/drawing/2014/main" val="20000"/>
                    </a:ext>
                  </a:extLst>
                </a:gridCol>
                <a:gridCol w="889000">
                  <a:extLst>
                    <a:ext uri="{9D8B030D-6E8A-4147-A177-3AD203B41FA5}">
                      <a16:colId xmlns:a16="http://schemas.microsoft.com/office/drawing/2014/main" val="20001"/>
                    </a:ext>
                  </a:extLst>
                </a:gridCol>
                <a:gridCol w="889000">
                  <a:extLst>
                    <a:ext uri="{9D8B030D-6E8A-4147-A177-3AD203B41FA5}">
                      <a16:colId xmlns:a16="http://schemas.microsoft.com/office/drawing/2014/main" val="20002"/>
                    </a:ext>
                  </a:extLst>
                </a:gridCol>
              </a:tblGrid>
              <a:tr h="847771">
                <a:tc>
                  <a:txBody>
                    <a:bodyPr/>
                    <a:lstStyle/>
                    <a:p>
                      <a:pPr algn="l"/>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8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847771">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8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847771">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32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7" name="TextBox 56"/>
          <p:cNvSpPr txBox="1"/>
          <p:nvPr/>
        </p:nvSpPr>
        <p:spPr>
          <a:xfrm>
            <a:off x="9144000" y="3324087"/>
            <a:ext cx="914400" cy="523220"/>
          </a:xfrm>
          <a:prstGeom prst="rect">
            <a:avLst/>
          </a:prstGeom>
          <a:noFill/>
        </p:spPr>
        <p:txBody>
          <a:bodyPr wrap="square" rtlCol="0">
            <a:spAutoFit/>
          </a:bodyPr>
          <a:lstStyle/>
          <a:p>
            <a:pPr algn="ctr"/>
            <a:r>
              <a:rPr lang="en-US" sz="2800" dirty="0">
                <a:latin typeface="Calibri"/>
                <a:cs typeface="Calibri"/>
              </a:rPr>
              <a:t>+8</a:t>
            </a:r>
          </a:p>
        </p:txBody>
      </p:sp>
      <p:sp>
        <p:nvSpPr>
          <p:cNvPr id="58" name="TextBox 57"/>
          <p:cNvSpPr txBox="1"/>
          <p:nvPr/>
        </p:nvSpPr>
        <p:spPr>
          <a:xfrm>
            <a:off x="10017368" y="3324087"/>
            <a:ext cx="914400" cy="523220"/>
          </a:xfrm>
          <a:prstGeom prst="rect">
            <a:avLst/>
          </a:prstGeom>
          <a:noFill/>
        </p:spPr>
        <p:txBody>
          <a:bodyPr wrap="square" rtlCol="0">
            <a:spAutoFit/>
          </a:bodyPr>
          <a:lstStyle/>
          <a:p>
            <a:pPr algn="ctr"/>
            <a:r>
              <a:rPr lang="en-US" sz="2800" dirty="0">
                <a:latin typeface="Calibri"/>
                <a:cs typeface="Calibri"/>
              </a:rPr>
              <a:t>+4</a:t>
            </a:r>
          </a:p>
        </p:txBody>
      </p:sp>
      <p:sp>
        <p:nvSpPr>
          <p:cNvPr id="59" name="TextBox 58"/>
          <p:cNvSpPr txBox="1"/>
          <p:nvPr/>
        </p:nvSpPr>
        <p:spPr>
          <a:xfrm>
            <a:off x="10896600" y="3324087"/>
            <a:ext cx="914400" cy="523220"/>
          </a:xfrm>
          <a:prstGeom prst="rect">
            <a:avLst/>
          </a:prstGeom>
          <a:noFill/>
        </p:spPr>
        <p:txBody>
          <a:bodyPr wrap="square" rtlCol="0">
            <a:spAutoFit/>
          </a:bodyPr>
          <a:lstStyle/>
          <a:p>
            <a:pPr algn="ctr"/>
            <a:r>
              <a:rPr lang="en-US" sz="2800" dirty="0">
                <a:latin typeface="Calibri"/>
                <a:cs typeface="Calibri"/>
              </a:rPr>
              <a:t>+10</a:t>
            </a:r>
          </a:p>
        </p:txBody>
      </p:sp>
      <p:sp>
        <p:nvSpPr>
          <p:cNvPr id="60" name="TextBox 59"/>
          <p:cNvSpPr txBox="1"/>
          <p:nvPr/>
        </p:nvSpPr>
        <p:spPr>
          <a:xfrm>
            <a:off x="10058400" y="2485887"/>
            <a:ext cx="914400" cy="523220"/>
          </a:xfrm>
          <a:prstGeom prst="rect">
            <a:avLst/>
          </a:prstGeom>
          <a:noFill/>
        </p:spPr>
        <p:txBody>
          <a:bodyPr wrap="square" rtlCol="0">
            <a:spAutoFit/>
          </a:bodyPr>
          <a:lstStyle/>
          <a:p>
            <a:pPr algn="ctr"/>
            <a:r>
              <a:rPr lang="en-US" sz="2800" dirty="0">
                <a:latin typeface="Calibri"/>
                <a:cs typeface="Calibri"/>
              </a:rPr>
              <a:t>-10</a:t>
            </a:r>
          </a:p>
        </p:txBody>
      </p:sp>
      <p:sp>
        <p:nvSpPr>
          <p:cNvPr id="61" name="TextBox 60"/>
          <p:cNvSpPr txBox="1"/>
          <p:nvPr/>
        </p:nvSpPr>
        <p:spPr>
          <a:xfrm>
            <a:off x="10058400" y="4172467"/>
            <a:ext cx="914400" cy="523220"/>
          </a:xfrm>
          <a:prstGeom prst="rect">
            <a:avLst/>
          </a:prstGeom>
          <a:noFill/>
        </p:spPr>
        <p:txBody>
          <a:bodyPr wrap="square" rtlCol="0">
            <a:spAutoFit/>
          </a:bodyPr>
          <a:lstStyle/>
          <a:p>
            <a:pPr algn="ctr"/>
            <a:r>
              <a:rPr lang="en-US" sz="2800" dirty="0">
                <a:latin typeface="Calibri"/>
                <a:cs typeface="Calibri"/>
              </a:rPr>
              <a:t>-2</a:t>
            </a:r>
          </a:p>
        </p:txBody>
      </p:sp>
    </p:spTree>
    <p:extLst>
      <p:ext uri="{BB962C8B-B14F-4D97-AF65-F5344CB8AC3E}">
        <p14:creationId xmlns:p14="http://schemas.microsoft.com/office/powerpoint/2010/main" val="269549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6" grpId="0"/>
      <p:bldP spid="28" grpId="0"/>
      <p:bldP spid="29" grpId="0"/>
      <p:bldP spid="30" grpId="0"/>
      <p:bldP spid="31" grpId="0" animBg="1"/>
      <p:bldP spid="32" grpId="0"/>
      <p:bldP spid="33" grpId="0" animBg="1"/>
      <p:bldP spid="34" grpId="0"/>
      <p:bldP spid="35" grpId="0" animBg="1"/>
      <p:bldP spid="36" grpId="0"/>
      <p:bldP spid="37" grpId="0" animBg="1"/>
      <p:bldP spid="44" grpId="0"/>
      <p:bldP spid="57" grpId="0"/>
      <p:bldP spid="58" grpId="0"/>
      <p:bldP spid="59" grpId="0"/>
      <p:bldP spid="60" grpId="0"/>
      <p:bldP spid="6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Double-Bandit MDP</a:t>
            </a:r>
          </a:p>
        </p:txBody>
      </p:sp>
      <p:sp>
        <p:nvSpPr>
          <p:cNvPr id="3" name="Content Placeholder 2"/>
          <p:cNvSpPr>
            <a:spLocks noGrp="1"/>
          </p:cNvSpPr>
          <p:nvPr>
            <p:ph idx="1"/>
          </p:nvPr>
        </p:nvSpPr>
        <p:spPr>
          <a:xfrm>
            <a:off x="406400" y="1371600"/>
            <a:ext cx="11379200" cy="4729164"/>
          </a:xfrm>
        </p:spPr>
        <p:txBody>
          <a:bodyPr/>
          <a:lstStyle/>
          <a:p>
            <a:r>
              <a:rPr lang="en-US" sz="2400" dirty="0"/>
              <a:t>Actions: </a:t>
            </a:r>
            <a:r>
              <a:rPr lang="en-US" sz="2400" i="1" dirty="0">
                <a:solidFill>
                  <a:srgbClr val="3333FF"/>
                </a:solidFill>
              </a:rPr>
              <a:t>Blue</a:t>
            </a:r>
            <a:r>
              <a:rPr lang="en-US" sz="2400" i="1" dirty="0"/>
              <a:t>, </a:t>
            </a:r>
            <a:r>
              <a:rPr lang="en-US" sz="2400" i="1" dirty="0">
                <a:solidFill>
                  <a:srgbClr val="C00000"/>
                </a:solidFill>
              </a:rPr>
              <a:t>Red</a:t>
            </a:r>
          </a:p>
          <a:p>
            <a:r>
              <a:rPr lang="en-US" sz="2400" dirty="0"/>
              <a:t>States: </a:t>
            </a:r>
            <a:r>
              <a:rPr lang="en-US" sz="2400" dirty="0">
                <a:solidFill>
                  <a:srgbClr val="008000"/>
                </a:solidFill>
              </a:rPr>
              <a:t>Win</a:t>
            </a:r>
            <a:r>
              <a:rPr lang="en-US" sz="2400" dirty="0">
                <a:solidFill>
                  <a:schemeClr val="tx1"/>
                </a:solidFill>
              </a:rPr>
              <a:t>, Lose</a:t>
            </a:r>
          </a:p>
        </p:txBody>
      </p:sp>
      <p:sp>
        <p:nvSpPr>
          <p:cNvPr id="5" name="Oval 4"/>
          <p:cNvSpPr/>
          <p:nvPr/>
        </p:nvSpPr>
        <p:spPr>
          <a:xfrm>
            <a:off x="3276600" y="3276601"/>
            <a:ext cx="685800" cy="685800"/>
          </a:xfrm>
          <a:prstGeom prst="ellipse">
            <a:avLst/>
          </a:prstGeom>
          <a:solidFill>
            <a:schemeClr val="bg1"/>
          </a:solidFill>
          <a:ln w="571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008000"/>
                </a:solidFill>
                <a:latin typeface="Calibri" pitchFamily="34" charset="0"/>
              </a:rPr>
              <a:t>W</a:t>
            </a:r>
          </a:p>
        </p:txBody>
      </p:sp>
      <p:sp>
        <p:nvSpPr>
          <p:cNvPr id="6" name="Oval 5"/>
          <p:cNvSpPr/>
          <p:nvPr/>
        </p:nvSpPr>
        <p:spPr>
          <a:xfrm>
            <a:off x="8229600" y="3276601"/>
            <a:ext cx="685800" cy="68580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libri" pitchFamily="34" charset="0"/>
              </a:rPr>
              <a:t>L</a:t>
            </a:r>
          </a:p>
        </p:txBody>
      </p:sp>
      <p:cxnSp>
        <p:nvCxnSpPr>
          <p:cNvPr id="8" name="Curved Connector 7"/>
          <p:cNvCxnSpPr>
            <a:stCxn id="5" idx="0"/>
            <a:endCxn id="6" idx="1"/>
          </p:cNvCxnSpPr>
          <p:nvPr/>
        </p:nvCxnSpPr>
        <p:spPr>
          <a:xfrm rot="16200000" flipH="1">
            <a:off x="5924549" y="971551"/>
            <a:ext cx="100433" cy="4710533"/>
          </a:xfrm>
          <a:prstGeom prst="curvedConnector3">
            <a:avLst>
              <a:gd name="adj1" fmla="val -822914"/>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5" idx="0"/>
            <a:endCxn id="5" idx="6"/>
          </p:cNvCxnSpPr>
          <p:nvPr/>
        </p:nvCxnSpPr>
        <p:spPr>
          <a:xfrm rot="16200000" flipH="1">
            <a:off x="3619500" y="3276601"/>
            <a:ext cx="342900" cy="342900"/>
          </a:xfrm>
          <a:prstGeom prst="curvedConnector4">
            <a:avLst>
              <a:gd name="adj1" fmla="val -87180"/>
              <a:gd name="adj2" fmla="val 338462"/>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Curved Connector 17"/>
          <p:cNvCxnSpPr>
            <a:stCxn id="6" idx="4"/>
            <a:endCxn id="5" idx="5"/>
          </p:cNvCxnSpPr>
          <p:nvPr/>
        </p:nvCxnSpPr>
        <p:spPr>
          <a:xfrm rot="5400000" flipH="1">
            <a:off x="6167017" y="1556919"/>
            <a:ext cx="100433" cy="4710533"/>
          </a:xfrm>
          <a:prstGeom prst="curvedConnector3">
            <a:avLst>
              <a:gd name="adj1" fmla="val -927967"/>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9" name="Curved Connector 13"/>
          <p:cNvCxnSpPr>
            <a:stCxn id="6" idx="4"/>
            <a:endCxn id="6" idx="2"/>
          </p:cNvCxnSpPr>
          <p:nvPr/>
        </p:nvCxnSpPr>
        <p:spPr>
          <a:xfrm rot="5400000" flipH="1">
            <a:off x="8229600" y="3619501"/>
            <a:ext cx="342900" cy="342900"/>
          </a:xfrm>
          <a:prstGeom prst="curvedConnector4">
            <a:avLst>
              <a:gd name="adj1" fmla="val -84616"/>
              <a:gd name="adj2" fmla="val 325641"/>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 name="Curved Connector 29"/>
          <p:cNvCxnSpPr>
            <a:stCxn id="6" idx="6"/>
            <a:endCxn id="5" idx="4"/>
          </p:cNvCxnSpPr>
          <p:nvPr/>
        </p:nvCxnSpPr>
        <p:spPr>
          <a:xfrm flipH="1">
            <a:off x="3619500" y="3619501"/>
            <a:ext cx="5295900" cy="342900"/>
          </a:xfrm>
          <a:prstGeom prst="curvedConnector4">
            <a:avLst>
              <a:gd name="adj1" fmla="val -7681"/>
              <a:gd name="adj2" fmla="val 589178"/>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 name="Curved Connector 13"/>
          <p:cNvCxnSpPr>
            <a:stCxn id="5" idx="4"/>
            <a:endCxn id="5" idx="2"/>
          </p:cNvCxnSpPr>
          <p:nvPr/>
        </p:nvCxnSpPr>
        <p:spPr>
          <a:xfrm rot="5400000" flipH="1">
            <a:off x="3276600" y="3619501"/>
            <a:ext cx="342900" cy="342900"/>
          </a:xfrm>
          <a:prstGeom prst="curvedConnector4">
            <a:avLst>
              <a:gd name="adj1" fmla="val -376924"/>
              <a:gd name="adj2" fmla="val 415385"/>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1600200" y="3962400"/>
            <a:ext cx="609600" cy="1200329"/>
          </a:xfrm>
          <a:prstGeom prst="rect">
            <a:avLst/>
          </a:prstGeom>
          <a:noFill/>
        </p:spPr>
        <p:txBody>
          <a:bodyPr wrap="square" rtlCol="0">
            <a:spAutoFit/>
          </a:bodyPr>
          <a:lstStyle/>
          <a:p>
            <a:r>
              <a:rPr lang="en-US" sz="2400" dirty="0">
                <a:solidFill>
                  <a:srgbClr val="008000"/>
                </a:solidFill>
                <a:latin typeface="Calibri" pitchFamily="34" charset="0"/>
              </a:rPr>
              <a:t>$1</a:t>
            </a:r>
          </a:p>
          <a:p>
            <a:endParaRPr lang="en-US" sz="2400" dirty="0">
              <a:latin typeface="Calibri" pitchFamily="34" charset="0"/>
            </a:endParaRPr>
          </a:p>
          <a:p>
            <a:r>
              <a:rPr lang="en-US" sz="2400" dirty="0">
                <a:latin typeface="Calibri" pitchFamily="34" charset="0"/>
              </a:rPr>
              <a:t>1.0</a:t>
            </a:r>
          </a:p>
        </p:txBody>
      </p:sp>
      <p:sp>
        <p:nvSpPr>
          <p:cNvPr id="79" name="TextBox 78"/>
          <p:cNvSpPr txBox="1"/>
          <p:nvPr/>
        </p:nvSpPr>
        <p:spPr>
          <a:xfrm>
            <a:off x="9448800" y="3886200"/>
            <a:ext cx="609600" cy="1200329"/>
          </a:xfrm>
          <a:prstGeom prst="rect">
            <a:avLst/>
          </a:prstGeom>
          <a:noFill/>
        </p:spPr>
        <p:txBody>
          <a:bodyPr wrap="square" rtlCol="0">
            <a:spAutoFit/>
          </a:bodyPr>
          <a:lstStyle/>
          <a:p>
            <a:r>
              <a:rPr lang="en-US" sz="2400" dirty="0">
                <a:solidFill>
                  <a:srgbClr val="008000"/>
                </a:solidFill>
                <a:latin typeface="Calibri" pitchFamily="34" charset="0"/>
              </a:rPr>
              <a:t>$1</a:t>
            </a:r>
          </a:p>
          <a:p>
            <a:endParaRPr lang="en-US" sz="2400" dirty="0">
              <a:latin typeface="Calibri" pitchFamily="34" charset="0"/>
            </a:endParaRPr>
          </a:p>
          <a:p>
            <a:r>
              <a:rPr lang="en-US" sz="2400" dirty="0">
                <a:latin typeface="Calibri" pitchFamily="34" charset="0"/>
              </a:rPr>
              <a:t>1.0</a:t>
            </a:r>
          </a:p>
        </p:txBody>
      </p:sp>
      <p:sp>
        <p:nvSpPr>
          <p:cNvPr id="80" name="TextBox 79"/>
          <p:cNvSpPr txBox="1"/>
          <p:nvPr/>
        </p:nvSpPr>
        <p:spPr>
          <a:xfrm>
            <a:off x="5334000" y="1976735"/>
            <a:ext cx="2133600" cy="461665"/>
          </a:xfrm>
          <a:prstGeom prst="rect">
            <a:avLst/>
          </a:prstGeom>
          <a:noFill/>
        </p:spPr>
        <p:txBody>
          <a:bodyPr wrap="square" rtlCol="0">
            <a:spAutoFit/>
          </a:bodyPr>
          <a:lstStyle/>
          <a:p>
            <a:r>
              <a:rPr lang="en-US" sz="2400" dirty="0">
                <a:latin typeface="Calibri" pitchFamily="34" charset="0"/>
              </a:rPr>
              <a:t>0.25 	</a:t>
            </a:r>
            <a:r>
              <a:rPr lang="en-US" sz="2400" dirty="0">
                <a:solidFill>
                  <a:srgbClr val="008000"/>
                </a:solidFill>
                <a:latin typeface="Calibri" pitchFamily="34" charset="0"/>
              </a:rPr>
              <a:t>$0</a:t>
            </a:r>
            <a:endParaRPr lang="en-US" sz="2400" dirty="0">
              <a:latin typeface="Calibri" pitchFamily="34" charset="0"/>
            </a:endParaRPr>
          </a:p>
        </p:txBody>
      </p:sp>
      <p:sp>
        <p:nvSpPr>
          <p:cNvPr id="81" name="TextBox 80"/>
          <p:cNvSpPr txBox="1"/>
          <p:nvPr/>
        </p:nvSpPr>
        <p:spPr>
          <a:xfrm>
            <a:off x="4800600" y="2826603"/>
            <a:ext cx="2133600" cy="830997"/>
          </a:xfrm>
          <a:prstGeom prst="rect">
            <a:avLst/>
          </a:prstGeom>
          <a:noFill/>
        </p:spPr>
        <p:txBody>
          <a:bodyPr wrap="square" rtlCol="0">
            <a:spAutoFit/>
          </a:bodyPr>
          <a:lstStyle/>
          <a:p>
            <a:r>
              <a:rPr lang="en-US" sz="2400" dirty="0">
                <a:latin typeface="Calibri" pitchFamily="34" charset="0"/>
              </a:rPr>
              <a:t>0.75 </a:t>
            </a:r>
          </a:p>
          <a:p>
            <a:r>
              <a:rPr lang="en-US" sz="2400" dirty="0">
                <a:solidFill>
                  <a:srgbClr val="008000"/>
                </a:solidFill>
                <a:latin typeface="Calibri" pitchFamily="34" charset="0"/>
              </a:rPr>
              <a:t>$2</a:t>
            </a:r>
            <a:endParaRPr lang="en-US" sz="2400" dirty="0">
              <a:latin typeface="Calibri" pitchFamily="34" charset="0"/>
            </a:endParaRPr>
          </a:p>
        </p:txBody>
      </p:sp>
      <p:sp>
        <p:nvSpPr>
          <p:cNvPr id="82" name="TextBox 81"/>
          <p:cNvSpPr txBox="1"/>
          <p:nvPr/>
        </p:nvSpPr>
        <p:spPr>
          <a:xfrm>
            <a:off x="5486400" y="4343400"/>
            <a:ext cx="2133600" cy="461665"/>
          </a:xfrm>
          <a:prstGeom prst="rect">
            <a:avLst/>
          </a:prstGeom>
          <a:noFill/>
        </p:spPr>
        <p:txBody>
          <a:bodyPr wrap="square" rtlCol="0">
            <a:spAutoFit/>
          </a:bodyPr>
          <a:lstStyle/>
          <a:p>
            <a:r>
              <a:rPr lang="en-US" sz="2400" dirty="0">
                <a:latin typeface="Calibri" pitchFamily="34" charset="0"/>
              </a:rPr>
              <a:t>0.75 	</a:t>
            </a:r>
            <a:r>
              <a:rPr lang="en-US" sz="2400" dirty="0">
                <a:solidFill>
                  <a:srgbClr val="008000"/>
                </a:solidFill>
                <a:latin typeface="Calibri" pitchFamily="34" charset="0"/>
              </a:rPr>
              <a:t>$2</a:t>
            </a:r>
            <a:endParaRPr lang="en-US" sz="2400" dirty="0">
              <a:latin typeface="Calibri" pitchFamily="34" charset="0"/>
            </a:endParaRPr>
          </a:p>
        </p:txBody>
      </p:sp>
      <p:sp>
        <p:nvSpPr>
          <p:cNvPr id="83" name="TextBox 82"/>
          <p:cNvSpPr txBox="1"/>
          <p:nvPr/>
        </p:nvSpPr>
        <p:spPr>
          <a:xfrm>
            <a:off x="6858000" y="3352800"/>
            <a:ext cx="2133600" cy="830997"/>
          </a:xfrm>
          <a:prstGeom prst="rect">
            <a:avLst/>
          </a:prstGeom>
          <a:noFill/>
        </p:spPr>
        <p:txBody>
          <a:bodyPr wrap="square" rtlCol="0">
            <a:spAutoFit/>
          </a:bodyPr>
          <a:lstStyle/>
          <a:p>
            <a:r>
              <a:rPr lang="en-US" sz="2400" dirty="0">
                <a:latin typeface="Calibri" pitchFamily="34" charset="0"/>
              </a:rPr>
              <a:t>0.25 </a:t>
            </a:r>
          </a:p>
          <a:p>
            <a:r>
              <a:rPr lang="en-US" sz="2400" dirty="0">
                <a:solidFill>
                  <a:srgbClr val="008000"/>
                </a:solidFill>
                <a:latin typeface="Calibri" pitchFamily="34" charset="0"/>
              </a:rPr>
              <a:t>$0</a:t>
            </a:r>
            <a:endParaRPr lang="en-US" sz="2400" dirty="0">
              <a:latin typeface="Calibri" pitchFamily="34" charset="0"/>
            </a:endParaRPr>
          </a:p>
        </p:txBody>
      </p:sp>
      <p:sp>
        <p:nvSpPr>
          <p:cNvPr id="84" name="Rounded Rectangle 83"/>
          <p:cNvSpPr/>
          <p:nvPr/>
        </p:nvSpPr>
        <p:spPr>
          <a:xfrm>
            <a:off x="9525000" y="1371600"/>
            <a:ext cx="2209800" cy="1752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latin typeface="Calibri" pitchFamily="34" charset="0"/>
              </a:rPr>
              <a:t>No discount</a:t>
            </a:r>
          </a:p>
          <a:p>
            <a:pPr algn="ctr"/>
            <a:endParaRPr lang="en-US" sz="400" i="1" dirty="0">
              <a:solidFill>
                <a:schemeClr val="tx1"/>
              </a:solidFill>
              <a:latin typeface="Calibri" pitchFamily="34" charset="0"/>
            </a:endParaRPr>
          </a:p>
          <a:p>
            <a:pPr algn="ctr"/>
            <a:r>
              <a:rPr lang="en-US" sz="2000" i="1" dirty="0">
                <a:solidFill>
                  <a:schemeClr val="tx1"/>
                </a:solidFill>
                <a:latin typeface="Calibri" pitchFamily="34" charset="0"/>
              </a:rPr>
              <a:t>100 time steps</a:t>
            </a:r>
            <a:endParaRPr lang="en-US" sz="800" i="1" dirty="0">
              <a:solidFill>
                <a:schemeClr val="tx1"/>
              </a:solidFill>
              <a:latin typeface="Calibri" pitchFamily="34" charset="0"/>
            </a:endParaRPr>
          </a:p>
          <a:p>
            <a:pPr algn="ctr"/>
            <a:endParaRPr lang="en-US" sz="400" i="1" dirty="0">
              <a:solidFill>
                <a:schemeClr val="tx1"/>
              </a:solidFill>
              <a:latin typeface="Calibri" pitchFamily="34" charset="0"/>
            </a:endParaRPr>
          </a:p>
          <a:p>
            <a:pPr algn="ctr"/>
            <a:r>
              <a:rPr lang="en-US" sz="2000" i="1" dirty="0">
                <a:solidFill>
                  <a:schemeClr val="tx1"/>
                </a:solidFill>
                <a:latin typeface="Calibri" pitchFamily="34" charset="0"/>
              </a:rPr>
              <a:t>Both states have the same value</a:t>
            </a:r>
          </a:p>
        </p:txBody>
      </p:sp>
    </p:spTree>
    <p:extLst>
      <p:ext uri="{BB962C8B-B14F-4D97-AF65-F5344CB8AC3E}">
        <p14:creationId xmlns:p14="http://schemas.microsoft.com/office/powerpoint/2010/main" val="593682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Problems with Direct Evaluation</a:t>
            </a:r>
          </a:p>
        </p:txBody>
      </p:sp>
      <p:sp>
        <p:nvSpPr>
          <p:cNvPr id="3" name="Content Placeholder 2"/>
          <p:cNvSpPr>
            <a:spLocks noGrp="1"/>
          </p:cNvSpPr>
          <p:nvPr>
            <p:ph idx="1"/>
          </p:nvPr>
        </p:nvSpPr>
        <p:spPr>
          <a:xfrm>
            <a:off x="406400" y="1397001"/>
            <a:ext cx="7213600" cy="4729164"/>
          </a:xfrm>
        </p:spPr>
        <p:txBody>
          <a:bodyPr/>
          <a:lstStyle/>
          <a:p>
            <a:r>
              <a:rPr lang="en-US" sz="2800" dirty="0">
                <a:latin typeface="Calibri"/>
                <a:cs typeface="Calibri"/>
              </a:rPr>
              <a:t>What’s good about direct evaluation?</a:t>
            </a:r>
          </a:p>
          <a:p>
            <a:pPr lvl="1"/>
            <a:r>
              <a:rPr lang="en-US" sz="2400" dirty="0">
                <a:latin typeface="Calibri"/>
                <a:cs typeface="Calibri"/>
              </a:rPr>
              <a:t>It’s easy to understand</a:t>
            </a:r>
          </a:p>
          <a:p>
            <a:pPr lvl="1"/>
            <a:r>
              <a:rPr lang="en-US" sz="2400" dirty="0">
                <a:latin typeface="Calibri"/>
                <a:cs typeface="Calibri"/>
              </a:rPr>
              <a:t>It doesn’t require any knowledge of T, R</a:t>
            </a:r>
          </a:p>
          <a:p>
            <a:pPr lvl="1"/>
            <a:r>
              <a:rPr lang="en-US" sz="2400" dirty="0">
                <a:latin typeface="Calibri"/>
                <a:cs typeface="Calibri"/>
              </a:rPr>
              <a:t>It eventually computes the correct average values, using just sample transitions</a:t>
            </a:r>
          </a:p>
          <a:p>
            <a:pPr lvl="1"/>
            <a:endParaRPr lang="en-US" sz="2400" dirty="0">
              <a:latin typeface="Calibri"/>
              <a:cs typeface="Calibri"/>
            </a:endParaRPr>
          </a:p>
          <a:p>
            <a:r>
              <a:rPr lang="en-US" sz="2800" dirty="0">
                <a:latin typeface="Calibri"/>
                <a:cs typeface="Calibri"/>
              </a:rPr>
              <a:t>What bad about it?</a:t>
            </a:r>
          </a:p>
          <a:p>
            <a:pPr lvl="1"/>
            <a:r>
              <a:rPr lang="en-US" sz="2400" dirty="0">
                <a:latin typeface="Calibri"/>
                <a:cs typeface="Calibri"/>
              </a:rPr>
              <a:t>It wastes information about state connections</a:t>
            </a:r>
          </a:p>
          <a:p>
            <a:pPr lvl="1"/>
            <a:r>
              <a:rPr lang="en-US" sz="2400" dirty="0">
                <a:latin typeface="Calibri"/>
                <a:cs typeface="Calibri"/>
              </a:rPr>
              <a:t>Each state must be learned separately</a:t>
            </a:r>
          </a:p>
          <a:p>
            <a:pPr lvl="1"/>
            <a:r>
              <a:rPr lang="en-US" sz="2400" dirty="0">
                <a:latin typeface="Calibri"/>
                <a:cs typeface="Calibri"/>
              </a:rPr>
              <a:t>So, it takes a long time to learn</a:t>
            </a:r>
          </a:p>
        </p:txBody>
      </p:sp>
      <p:sp>
        <p:nvSpPr>
          <p:cNvPr id="4" name="TextBox 3"/>
          <p:cNvSpPr txBox="1"/>
          <p:nvPr/>
        </p:nvSpPr>
        <p:spPr>
          <a:xfrm>
            <a:off x="8610600" y="1371600"/>
            <a:ext cx="2743200" cy="523220"/>
          </a:xfrm>
          <a:prstGeom prst="rect">
            <a:avLst/>
          </a:prstGeom>
          <a:noFill/>
        </p:spPr>
        <p:txBody>
          <a:bodyPr wrap="square" rtlCol="0">
            <a:spAutoFit/>
          </a:bodyPr>
          <a:lstStyle/>
          <a:p>
            <a:pPr algn="ctr"/>
            <a:r>
              <a:rPr lang="en-US" sz="2800" dirty="0">
                <a:solidFill>
                  <a:schemeClr val="accent2"/>
                </a:solidFill>
                <a:latin typeface="Calibri"/>
                <a:cs typeface="Calibri"/>
              </a:rPr>
              <a:t>Output Values</a:t>
            </a:r>
            <a:endParaRPr lang="en-US" dirty="0">
              <a:solidFill>
                <a:schemeClr val="accent2"/>
              </a:solidFill>
              <a:latin typeface="Calibri"/>
              <a:cs typeface="Calibri"/>
            </a:endParaRPr>
          </a:p>
        </p:txBody>
      </p:sp>
      <p:graphicFrame>
        <p:nvGraphicFramePr>
          <p:cNvPr id="12" name="Table 11"/>
          <p:cNvGraphicFramePr>
            <a:graphicFrameLocks noGrp="1"/>
          </p:cNvGraphicFramePr>
          <p:nvPr/>
        </p:nvGraphicFramePr>
        <p:xfrm>
          <a:off x="8686800" y="2133600"/>
          <a:ext cx="2667000" cy="2543313"/>
        </p:xfrm>
        <a:graphic>
          <a:graphicData uri="http://schemas.openxmlformats.org/drawingml/2006/table">
            <a:tbl>
              <a:tblPr firstRow="1" bandRow="1">
                <a:tableStyleId>{5C22544A-7EE6-4342-B048-85BDC9FD1C3A}</a:tableStyleId>
              </a:tblPr>
              <a:tblGrid>
                <a:gridCol w="889000">
                  <a:extLst>
                    <a:ext uri="{9D8B030D-6E8A-4147-A177-3AD203B41FA5}">
                      <a16:colId xmlns:a16="http://schemas.microsoft.com/office/drawing/2014/main" val="20000"/>
                    </a:ext>
                  </a:extLst>
                </a:gridCol>
                <a:gridCol w="889000">
                  <a:extLst>
                    <a:ext uri="{9D8B030D-6E8A-4147-A177-3AD203B41FA5}">
                      <a16:colId xmlns:a16="http://schemas.microsoft.com/office/drawing/2014/main" val="20001"/>
                    </a:ext>
                  </a:extLst>
                </a:gridCol>
                <a:gridCol w="889000">
                  <a:extLst>
                    <a:ext uri="{9D8B030D-6E8A-4147-A177-3AD203B41FA5}">
                      <a16:colId xmlns:a16="http://schemas.microsoft.com/office/drawing/2014/main" val="20002"/>
                    </a:ext>
                  </a:extLst>
                </a:gridCol>
              </a:tblGrid>
              <a:tr h="847771">
                <a:tc>
                  <a:txBody>
                    <a:bodyPr/>
                    <a:lstStyle/>
                    <a:p>
                      <a:pPr algn="l"/>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bg2"/>
                          </a:solidFill>
                          <a:effectLst/>
                          <a:uLnTx/>
                          <a:uFillTx/>
                          <a:latin typeface="Calibri" pitchFamily="34" charset="0"/>
                          <a:ea typeface="+mn-ea"/>
                          <a:cs typeface="+mn-cs"/>
                        </a:rPr>
                        <a:t> A</a:t>
                      </a:r>
                      <a:endParaRPr lang="en-US" sz="28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847771">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2"/>
                          </a:solidFill>
                          <a:effectLst/>
                          <a:uLnTx/>
                          <a:uFillTx/>
                          <a:latin typeface="Calibri" pitchFamily="34" charset="0"/>
                          <a:ea typeface="+mn-ea"/>
                          <a:cs typeface="+mn-cs"/>
                        </a:rPr>
                        <a:t> B</a:t>
                      </a: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2"/>
                          </a:solidFill>
                          <a:effectLst/>
                          <a:uLnTx/>
                          <a:uFillTx/>
                          <a:latin typeface="Calibri" pitchFamily="34" charset="0"/>
                          <a:ea typeface="+mn-ea"/>
                          <a:cs typeface="+mn-cs"/>
                        </a:rPr>
                        <a:t> C</a:t>
                      </a:r>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08080"/>
                          </a:solidFill>
                          <a:effectLst/>
                          <a:uLnTx/>
                          <a:uFillTx/>
                          <a:latin typeface="Calibri" pitchFamily="34" charset="0"/>
                          <a:ea typeface="+mn-ea"/>
                          <a:cs typeface="+mn-cs"/>
                        </a:rPr>
                        <a:t> D</a:t>
                      </a:r>
                      <a:endParaRPr kumimoji="0" lang="en-US" sz="28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847771">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808080"/>
                          </a:solidFill>
                          <a:effectLst/>
                          <a:uLnTx/>
                          <a:uFillTx/>
                          <a:latin typeface="Calibri" pitchFamily="34" charset="0"/>
                          <a:ea typeface="+mn-ea"/>
                          <a:cs typeface="+mn-cs"/>
                        </a:rPr>
                        <a:t> E</a:t>
                      </a:r>
                      <a:endParaRPr kumimoji="0" lang="en-US" sz="32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3" name="TextBox 12"/>
          <p:cNvSpPr txBox="1"/>
          <p:nvPr/>
        </p:nvSpPr>
        <p:spPr>
          <a:xfrm>
            <a:off x="8763000" y="2971800"/>
            <a:ext cx="914400" cy="523220"/>
          </a:xfrm>
          <a:prstGeom prst="rect">
            <a:avLst/>
          </a:prstGeom>
          <a:noFill/>
        </p:spPr>
        <p:txBody>
          <a:bodyPr wrap="square" rtlCol="0">
            <a:spAutoFit/>
          </a:bodyPr>
          <a:lstStyle/>
          <a:p>
            <a:pPr algn="ctr"/>
            <a:r>
              <a:rPr lang="en-US" sz="2800" dirty="0">
                <a:latin typeface="Calibri"/>
                <a:cs typeface="Calibri"/>
              </a:rPr>
              <a:t>+8</a:t>
            </a:r>
          </a:p>
        </p:txBody>
      </p:sp>
      <p:sp>
        <p:nvSpPr>
          <p:cNvPr id="14" name="TextBox 13"/>
          <p:cNvSpPr txBox="1"/>
          <p:nvPr/>
        </p:nvSpPr>
        <p:spPr>
          <a:xfrm>
            <a:off x="9636368" y="2971800"/>
            <a:ext cx="914400" cy="523220"/>
          </a:xfrm>
          <a:prstGeom prst="rect">
            <a:avLst/>
          </a:prstGeom>
          <a:noFill/>
        </p:spPr>
        <p:txBody>
          <a:bodyPr wrap="square" rtlCol="0">
            <a:spAutoFit/>
          </a:bodyPr>
          <a:lstStyle/>
          <a:p>
            <a:pPr algn="ctr"/>
            <a:r>
              <a:rPr lang="en-US" sz="2800" dirty="0">
                <a:latin typeface="Calibri"/>
                <a:cs typeface="Calibri"/>
              </a:rPr>
              <a:t>+4</a:t>
            </a:r>
          </a:p>
        </p:txBody>
      </p:sp>
      <p:sp>
        <p:nvSpPr>
          <p:cNvPr id="15" name="TextBox 14"/>
          <p:cNvSpPr txBox="1"/>
          <p:nvPr/>
        </p:nvSpPr>
        <p:spPr>
          <a:xfrm>
            <a:off x="10439400" y="2971800"/>
            <a:ext cx="914400" cy="523220"/>
          </a:xfrm>
          <a:prstGeom prst="rect">
            <a:avLst/>
          </a:prstGeom>
          <a:noFill/>
        </p:spPr>
        <p:txBody>
          <a:bodyPr wrap="square" rtlCol="0">
            <a:spAutoFit/>
          </a:bodyPr>
          <a:lstStyle/>
          <a:p>
            <a:pPr algn="ctr"/>
            <a:r>
              <a:rPr lang="en-US" sz="2800" dirty="0">
                <a:latin typeface="Calibri"/>
                <a:cs typeface="Calibri"/>
              </a:rPr>
              <a:t>+10</a:t>
            </a:r>
          </a:p>
        </p:txBody>
      </p:sp>
      <p:sp>
        <p:nvSpPr>
          <p:cNvPr id="16" name="TextBox 15"/>
          <p:cNvSpPr txBox="1"/>
          <p:nvPr/>
        </p:nvSpPr>
        <p:spPr>
          <a:xfrm>
            <a:off x="9601200" y="2133600"/>
            <a:ext cx="914400" cy="523220"/>
          </a:xfrm>
          <a:prstGeom prst="rect">
            <a:avLst/>
          </a:prstGeom>
          <a:noFill/>
        </p:spPr>
        <p:txBody>
          <a:bodyPr wrap="square" rtlCol="0">
            <a:spAutoFit/>
          </a:bodyPr>
          <a:lstStyle/>
          <a:p>
            <a:pPr algn="ctr"/>
            <a:r>
              <a:rPr lang="en-US" sz="2800" dirty="0">
                <a:latin typeface="Calibri"/>
                <a:cs typeface="Calibri"/>
              </a:rPr>
              <a:t>-10</a:t>
            </a:r>
          </a:p>
        </p:txBody>
      </p:sp>
      <p:sp>
        <p:nvSpPr>
          <p:cNvPr id="17" name="TextBox 16"/>
          <p:cNvSpPr txBox="1"/>
          <p:nvPr/>
        </p:nvSpPr>
        <p:spPr>
          <a:xfrm>
            <a:off x="9677400" y="3820180"/>
            <a:ext cx="914400" cy="523220"/>
          </a:xfrm>
          <a:prstGeom prst="rect">
            <a:avLst/>
          </a:prstGeom>
          <a:noFill/>
        </p:spPr>
        <p:txBody>
          <a:bodyPr wrap="square" rtlCol="0">
            <a:spAutoFit/>
          </a:bodyPr>
          <a:lstStyle/>
          <a:p>
            <a:pPr algn="ctr"/>
            <a:r>
              <a:rPr lang="en-US" sz="2800" dirty="0">
                <a:latin typeface="Calibri"/>
                <a:cs typeface="Calibri"/>
              </a:rPr>
              <a:t>-2</a:t>
            </a:r>
          </a:p>
        </p:txBody>
      </p:sp>
      <p:sp>
        <p:nvSpPr>
          <p:cNvPr id="18" name="TextBox 17"/>
          <p:cNvSpPr txBox="1"/>
          <p:nvPr/>
        </p:nvSpPr>
        <p:spPr>
          <a:xfrm>
            <a:off x="8534400" y="4876800"/>
            <a:ext cx="2971800" cy="1015663"/>
          </a:xfrm>
          <a:prstGeom prst="rect">
            <a:avLst/>
          </a:prstGeom>
          <a:noFill/>
        </p:spPr>
        <p:txBody>
          <a:bodyPr wrap="square" rtlCol="0">
            <a:spAutoFit/>
          </a:bodyPr>
          <a:lstStyle/>
          <a:p>
            <a:pPr algn="ctr"/>
            <a:r>
              <a:rPr lang="en-US" sz="2000" i="1" dirty="0">
                <a:solidFill>
                  <a:schemeClr val="accent2"/>
                </a:solidFill>
                <a:latin typeface="Calibri"/>
                <a:cs typeface="Calibri"/>
              </a:rPr>
              <a:t>If B and E both go to C under this policy, how can their values be different?</a:t>
            </a:r>
          </a:p>
        </p:txBody>
      </p:sp>
      <p:sp>
        <p:nvSpPr>
          <p:cNvPr id="19" name="Rectangle 18"/>
          <p:cNvSpPr/>
          <p:nvPr/>
        </p:nvSpPr>
        <p:spPr>
          <a:xfrm>
            <a:off x="10512669" y="3024555"/>
            <a:ext cx="791307" cy="76493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0" name="Rectangle 19"/>
          <p:cNvSpPr/>
          <p:nvPr/>
        </p:nvSpPr>
        <p:spPr>
          <a:xfrm>
            <a:off x="9633438" y="2189285"/>
            <a:ext cx="773724" cy="73855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Isosceles Triangle 20"/>
          <p:cNvSpPr/>
          <p:nvPr/>
        </p:nvSpPr>
        <p:spPr>
          <a:xfrm rot="5400000">
            <a:off x="9423888" y="3380641"/>
            <a:ext cx="228600" cy="55685"/>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10278207" y="3379177"/>
            <a:ext cx="228600" cy="58615"/>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a:off x="9897208" y="3841532"/>
            <a:ext cx="228600" cy="62253"/>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extLst>
      <p:ext uri="{BB962C8B-B14F-4D97-AF65-F5344CB8AC3E}">
        <p14:creationId xmlns:p14="http://schemas.microsoft.com/office/powerpoint/2010/main" val="103914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sz="4000" dirty="0">
                <a:latin typeface="Calibri"/>
                <a:cs typeface="Calibri"/>
              </a:rPr>
              <a:t>Why Not Use Policy Evaluation?</a:t>
            </a:r>
          </a:p>
        </p:txBody>
      </p:sp>
      <p:sp>
        <p:nvSpPr>
          <p:cNvPr id="9219" name="Rectangle 3"/>
          <p:cNvSpPr>
            <a:spLocks noGrp="1" noChangeArrowheads="1"/>
          </p:cNvSpPr>
          <p:nvPr>
            <p:ph idx="1"/>
          </p:nvPr>
        </p:nvSpPr>
        <p:spPr>
          <a:xfrm>
            <a:off x="304800" y="1447800"/>
            <a:ext cx="11430000" cy="4525963"/>
          </a:xfrm>
        </p:spPr>
        <p:txBody>
          <a:bodyPr/>
          <a:lstStyle/>
          <a:p>
            <a:pPr>
              <a:lnSpc>
                <a:spcPct val="80000"/>
              </a:lnSpc>
            </a:pPr>
            <a:r>
              <a:rPr lang="en-US" sz="2800" dirty="0">
                <a:latin typeface="Calibri"/>
                <a:cs typeface="Calibri"/>
              </a:rPr>
              <a:t>Simplified Bellman updates calculate V for a fixed policy:</a:t>
            </a:r>
          </a:p>
          <a:p>
            <a:pPr lvl="1">
              <a:lnSpc>
                <a:spcPct val="80000"/>
              </a:lnSpc>
            </a:pPr>
            <a:r>
              <a:rPr lang="en-US" sz="2400" dirty="0">
                <a:latin typeface="Calibri"/>
                <a:cs typeface="Calibri"/>
              </a:rPr>
              <a:t>Each round, replace V with a one-step-look-ahead layer over V</a:t>
            </a: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r>
              <a:rPr lang="en-US" sz="2400" dirty="0">
                <a:latin typeface="Calibri"/>
                <a:cs typeface="Calibri"/>
              </a:rPr>
              <a:t>This approach fully exploited the connections between the states</a:t>
            </a:r>
          </a:p>
          <a:p>
            <a:pPr lvl="1">
              <a:lnSpc>
                <a:spcPct val="80000"/>
              </a:lnSpc>
            </a:pPr>
            <a:r>
              <a:rPr lang="en-US" sz="2400" dirty="0">
                <a:latin typeface="Calibri"/>
                <a:cs typeface="Calibri"/>
              </a:rPr>
              <a:t>Unfortunately, we need T and R to do it!</a:t>
            </a:r>
          </a:p>
          <a:p>
            <a:pPr lvl="1">
              <a:lnSpc>
                <a:spcPct val="80000"/>
              </a:lnSpc>
            </a:pPr>
            <a:endParaRPr lang="en-US" sz="2400" dirty="0">
              <a:latin typeface="Calibri"/>
              <a:cs typeface="Calibri"/>
            </a:endParaRPr>
          </a:p>
          <a:p>
            <a:pPr>
              <a:lnSpc>
                <a:spcPct val="80000"/>
              </a:lnSpc>
            </a:pPr>
            <a:r>
              <a:rPr lang="en-US" sz="2800" dirty="0">
                <a:latin typeface="Calibri"/>
                <a:cs typeface="Calibri"/>
              </a:rPr>
              <a:t>Key question: how can we do this update to V without knowing T and R?</a:t>
            </a:r>
          </a:p>
          <a:p>
            <a:pPr lvl="1">
              <a:lnSpc>
                <a:spcPct val="80000"/>
              </a:lnSpc>
            </a:pPr>
            <a:r>
              <a:rPr lang="en-US" sz="2400" dirty="0">
                <a:latin typeface="Calibri"/>
                <a:cs typeface="Calibri"/>
              </a:rPr>
              <a:t>In other words, how to we take a weighted average without knowing the weights?</a:t>
            </a:r>
            <a:endParaRPr lang="en-US" sz="2800" dirty="0">
              <a:latin typeface="Calibri"/>
              <a:cs typeface="Calibri"/>
            </a:endParaRPr>
          </a:p>
          <a:p>
            <a:pPr>
              <a:lnSpc>
                <a:spcPct val="80000"/>
              </a:lnSpc>
            </a:pPr>
            <a:endParaRPr lang="en-US" sz="2800" dirty="0">
              <a:latin typeface="Calibri"/>
              <a:cs typeface="Calibri"/>
            </a:endParaRPr>
          </a:p>
          <a:p>
            <a:pPr>
              <a:lnSpc>
                <a:spcPct val="80000"/>
              </a:lnSpc>
            </a:pPr>
            <a:endParaRPr lang="en-US" sz="2800" dirty="0">
              <a:latin typeface="Calibri"/>
              <a:cs typeface="Calibri"/>
            </a:endParaRPr>
          </a:p>
          <a:p>
            <a:pPr>
              <a:lnSpc>
                <a:spcPct val="80000"/>
              </a:lnSpc>
            </a:pPr>
            <a:endParaRPr lang="en-US" sz="2800" dirty="0">
              <a:latin typeface="Calibri"/>
              <a:cs typeface="Calibri"/>
            </a:endParaRPr>
          </a:p>
          <a:p>
            <a:pPr>
              <a:lnSpc>
                <a:spcPct val="80000"/>
              </a:lnSpc>
            </a:pPr>
            <a:endParaRPr lang="en-US" sz="2800" dirty="0">
              <a:latin typeface="Calibri"/>
              <a:cs typeface="Calibri"/>
            </a:endParaRPr>
          </a:p>
          <a:p>
            <a:pPr>
              <a:lnSpc>
                <a:spcPct val="80000"/>
              </a:lnSpc>
            </a:pPr>
            <a:endParaRPr lang="en-US" sz="2800" dirty="0">
              <a:latin typeface="Calibri"/>
              <a:cs typeface="Calibri"/>
            </a:endParaRPr>
          </a:p>
          <a:p>
            <a:pPr>
              <a:lnSpc>
                <a:spcPct val="80000"/>
              </a:lnSpc>
            </a:pPr>
            <a:endParaRPr lang="en-US" sz="2800" dirty="0">
              <a:latin typeface="Calibri"/>
              <a:cs typeface="Calibri"/>
            </a:endParaRPr>
          </a:p>
          <a:p>
            <a:pPr>
              <a:lnSpc>
                <a:spcPct val="80000"/>
              </a:lnSpc>
            </a:pPr>
            <a:endParaRPr lang="en-US" sz="2800" dirty="0">
              <a:latin typeface="Calibri"/>
              <a:cs typeface="Calibri"/>
            </a:endParaRPr>
          </a:p>
        </p:txBody>
      </p:sp>
      <p:pic>
        <p:nvPicPr>
          <p:cNvPr id="38" name="Picture 37" descr="txp_fig"/>
          <p:cNvPicPr>
            <a:picLocks noChangeAspect="1"/>
          </p:cNvPicPr>
          <p:nvPr>
            <p:custDataLst>
              <p:tags r:id="rId1"/>
            </p:custDataLst>
          </p:nvPr>
        </p:nvPicPr>
        <p:blipFill>
          <a:blip r:embed="rId5" cstate="print"/>
          <a:stretch>
            <a:fillRect/>
          </a:stretch>
        </p:blipFill>
        <p:spPr bwMode="auto">
          <a:xfrm>
            <a:off x="1376325" y="3352800"/>
            <a:ext cx="7416560" cy="645897"/>
          </a:xfrm>
          <a:prstGeom prst="rect">
            <a:avLst/>
          </a:prstGeom>
          <a:noFill/>
          <a:ln/>
          <a:effectLst/>
        </p:spPr>
      </p:pic>
      <p:pic>
        <p:nvPicPr>
          <p:cNvPr id="36" name="Picture 35" descr="txp_fig"/>
          <p:cNvPicPr>
            <a:picLocks noChangeAspect="1"/>
          </p:cNvPicPr>
          <p:nvPr>
            <p:custDataLst>
              <p:tags r:id="rId2"/>
            </p:custDataLst>
          </p:nvPr>
        </p:nvPicPr>
        <p:blipFill>
          <a:blip r:embed="rId6" cstate="print"/>
          <a:stretch>
            <a:fillRect/>
          </a:stretch>
        </p:blipFill>
        <p:spPr bwMode="auto">
          <a:xfrm>
            <a:off x="1406216" y="2590800"/>
            <a:ext cx="1502078" cy="330692"/>
          </a:xfrm>
          <a:prstGeom prst="rect">
            <a:avLst/>
          </a:prstGeom>
          <a:noFill/>
          <a:ln/>
          <a:effectLst/>
        </p:spPr>
      </p:pic>
      <p:grpSp>
        <p:nvGrpSpPr>
          <p:cNvPr id="21" name="Group 20"/>
          <p:cNvGrpSpPr>
            <a:grpSpLocks/>
          </p:cNvGrpSpPr>
          <p:nvPr/>
        </p:nvGrpSpPr>
        <p:grpSpPr bwMode="auto">
          <a:xfrm>
            <a:off x="9144438" y="1371600"/>
            <a:ext cx="2590362" cy="2754586"/>
            <a:chOff x="2400" y="1401"/>
            <a:chExt cx="1183" cy="1258"/>
          </a:xfrm>
        </p:grpSpPr>
        <p:sp>
          <p:nvSpPr>
            <p:cNvPr id="22"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23"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24" name="Oval 23"/>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25" name="Group 12"/>
            <p:cNvGrpSpPr>
              <a:grpSpLocks/>
            </p:cNvGrpSpPr>
            <p:nvPr/>
          </p:nvGrpSpPr>
          <p:grpSpPr bwMode="auto">
            <a:xfrm>
              <a:off x="2400" y="2107"/>
              <a:ext cx="1057" cy="386"/>
              <a:chOff x="1536" y="2400"/>
              <a:chExt cx="1584" cy="624"/>
            </a:xfrm>
          </p:grpSpPr>
          <p:sp>
            <p:nvSpPr>
              <p:cNvPr id="32"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3"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4"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35"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26"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a:solidFill>
                    <a:srgbClr val="C00000"/>
                  </a:solidFill>
                  <a:latin typeface="Calibri"/>
                  <a:cs typeface="Calibri"/>
                  <a:sym typeface="Symbol" pitchFamily="18" charset="2"/>
                </a:rPr>
                <a:t>(s</a:t>
              </a:r>
              <a:r>
                <a:rPr lang="en-US" sz="2400" dirty="0">
                  <a:solidFill>
                    <a:srgbClr val="C00000"/>
                  </a:solidFill>
                  <a:latin typeface="Calibri"/>
                  <a:cs typeface="Calibri"/>
                </a:rPr>
                <a:t>)</a:t>
              </a:r>
            </a:p>
          </p:txBody>
        </p:sp>
        <p:sp>
          <p:nvSpPr>
            <p:cNvPr id="27"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28"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r>
                <a:rPr lang="en-US" sz="2400" dirty="0">
                  <a:solidFill>
                    <a:srgbClr val="008000"/>
                  </a:solidFill>
                  <a:latin typeface="Calibri"/>
                  <a:cs typeface="Calibri"/>
                </a:rPr>
                <a:t>)</a:t>
              </a:r>
            </a:p>
          </p:txBody>
        </p:sp>
        <p:sp>
          <p:nvSpPr>
            <p:cNvPr id="29"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s,</a:t>
              </a:r>
              <a:r>
                <a:rPr lang="en-US" sz="2400" dirty="0">
                  <a:latin typeface="Calibri"/>
                  <a:cs typeface="Calibri"/>
                  <a:sym typeface="Symbol" pitchFamily="18" charset="2"/>
                </a:rPr>
                <a:t> (s</a:t>
              </a:r>
              <a:r>
                <a:rPr lang="en-US" sz="2400" dirty="0">
                  <a:latin typeface="Calibri"/>
                  <a:cs typeface="Calibri"/>
                </a:rPr>
                <a:t>),s</a:t>
              </a:r>
              <a:r>
                <a:rPr lang="ja-JP" altLang="en-US" sz="2400">
                  <a:latin typeface="Calibri"/>
                  <a:cs typeface="Calibri"/>
                </a:rPr>
                <a:t>’</a:t>
              </a:r>
              <a:endParaRPr lang="en-US" sz="2400" dirty="0">
                <a:latin typeface="Calibri"/>
                <a:cs typeface="Calibri"/>
              </a:endParaRPr>
            </a:p>
          </p:txBody>
        </p:sp>
        <p:sp>
          <p:nvSpPr>
            <p:cNvPr id="30"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1"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5912335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19">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219">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219">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21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a:latin typeface="Calibri"/>
                <a:cs typeface="Calibri"/>
              </a:rPr>
              <a:t>Sample-Based Policy Evaluation?</a:t>
            </a:r>
          </a:p>
        </p:txBody>
      </p:sp>
      <p:sp>
        <p:nvSpPr>
          <p:cNvPr id="28675" name="Rectangle 3"/>
          <p:cNvSpPr>
            <a:spLocks noGrp="1" noChangeArrowheads="1"/>
          </p:cNvSpPr>
          <p:nvPr>
            <p:ph idx="1"/>
          </p:nvPr>
        </p:nvSpPr>
        <p:spPr>
          <a:xfrm>
            <a:off x="457200" y="1295400"/>
            <a:ext cx="11430000" cy="5791200"/>
          </a:xfrm>
        </p:spPr>
        <p:txBody>
          <a:bodyPr/>
          <a:lstStyle/>
          <a:p>
            <a:pPr>
              <a:lnSpc>
                <a:spcPct val="80000"/>
              </a:lnSpc>
            </a:pPr>
            <a:r>
              <a:rPr lang="en-US" sz="2800" dirty="0">
                <a:latin typeface="Calibri"/>
                <a:cs typeface="Calibri"/>
              </a:rPr>
              <a:t>We want to improve our estimate of V by computing these averages:</a:t>
            </a:r>
          </a:p>
          <a:p>
            <a:pPr>
              <a:lnSpc>
                <a:spcPct val="80000"/>
              </a:lnSpc>
            </a:pPr>
            <a:endParaRPr lang="en-US" sz="2800" dirty="0">
              <a:latin typeface="Calibri"/>
              <a:cs typeface="Calibri"/>
            </a:endParaRPr>
          </a:p>
          <a:p>
            <a:pPr>
              <a:lnSpc>
                <a:spcPct val="80000"/>
              </a:lnSpc>
            </a:pPr>
            <a:endParaRPr lang="en-US" sz="2800" dirty="0">
              <a:latin typeface="Calibri"/>
              <a:cs typeface="Calibri"/>
            </a:endParaRPr>
          </a:p>
          <a:p>
            <a:pPr>
              <a:lnSpc>
                <a:spcPct val="80000"/>
              </a:lnSpc>
            </a:pPr>
            <a:r>
              <a:rPr lang="en-US" sz="2800" dirty="0">
                <a:latin typeface="Calibri"/>
                <a:cs typeface="Calibri"/>
              </a:rPr>
              <a:t>Idea: Take samples of outcomes s’ (by doing the action!) and average</a:t>
            </a:r>
          </a:p>
          <a:p>
            <a:pPr>
              <a:lnSpc>
                <a:spcPct val="80000"/>
              </a:lnSpc>
            </a:pPr>
            <a:endParaRPr lang="en-US" dirty="0">
              <a:latin typeface="Calibri"/>
              <a:cs typeface="Calibri"/>
            </a:endParaRPr>
          </a:p>
          <a:p>
            <a:pPr>
              <a:lnSpc>
                <a:spcPct val="80000"/>
              </a:lnSpc>
            </a:pPr>
            <a:endParaRPr lang="en-US" dirty="0">
              <a:latin typeface="Calibri"/>
              <a:cs typeface="Calibri"/>
            </a:endParaRPr>
          </a:p>
          <a:p>
            <a:pPr>
              <a:lnSpc>
                <a:spcPct val="80000"/>
              </a:lnSpc>
            </a:pPr>
            <a:endParaRPr lang="en-US" dirty="0">
              <a:latin typeface="Calibri"/>
              <a:cs typeface="Calibri"/>
            </a:endParaRPr>
          </a:p>
          <a:p>
            <a:pPr>
              <a:lnSpc>
                <a:spcPct val="80000"/>
              </a:lnSpc>
            </a:pPr>
            <a:endParaRPr lang="en-US" dirty="0">
              <a:latin typeface="Calibri"/>
              <a:cs typeface="Calibri"/>
            </a:endParaRPr>
          </a:p>
          <a:p>
            <a:pPr>
              <a:lnSpc>
                <a:spcPct val="80000"/>
              </a:lnSpc>
            </a:pPr>
            <a:endParaRPr lang="en-US" dirty="0">
              <a:latin typeface="Calibri"/>
              <a:cs typeface="Calibri"/>
            </a:endParaRPr>
          </a:p>
          <a:p>
            <a:pPr>
              <a:lnSpc>
                <a:spcPct val="80000"/>
              </a:lnSpc>
            </a:pPr>
            <a:endParaRPr lang="en-US" dirty="0">
              <a:latin typeface="Calibri"/>
              <a:cs typeface="Calibri"/>
            </a:endParaRPr>
          </a:p>
          <a:p>
            <a:pPr>
              <a:lnSpc>
                <a:spcPct val="80000"/>
              </a:lnSpc>
            </a:pPr>
            <a:endParaRPr lang="en-US" dirty="0">
              <a:latin typeface="Calibri"/>
              <a:cs typeface="Calibri"/>
            </a:endParaRPr>
          </a:p>
          <a:p>
            <a:pPr>
              <a:lnSpc>
                <a:spcPct val="80000"/>
              </a:lnSpc>
            </a:pPr>
            <a:endParaRPr lang="en-US" dirty="0">
              <a:latin typeface="Calibri"/>
              <a:cs typeface="Calibri"/>
            </a:endParaRPr>
          </a:p>
        </p:txBody>
      </p:sp>
      <p:sp>
        <p:nvSpPr>
          <p:cNvPr id="14341" name="AutoShape 7"/>
          <p:cNvSpPr>
            <a:spLocks noChangeArrowheads="1"/>
          </p:cNvSpPr>
          <p:nvPr/>
        </p:nvSpPr>
        <p:spPr bwMode="auto">
          <a:xfrm>
            <a:off x="9902825" y="3390900"/>
            <a:ext cx="246063" cy="196850"/>
          </a:xfrm>
          <a:prstGeom prst="triangle">
            <a:avLst>
              <a:gd name="adj" fmla="val 50000"/>
            </a:avLst>
          </a:prstGeom>
          <a:solidFill>
            <a:srgbClr val="CCEC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14342" name="Line 11"/>
          <p:cNvSpPr>
            <a:spLocks noChangeShapeType="1"/>
          </p:cNvSpPr>
          <p:nvPr/>
        </p:nvSpPr>
        <p:spPr bwMode="auto">
          <a:xfrm flipH="1">
            <a:off x="9658350" y="3595688"/>
            <a:ext cx="368300" cy="573087"/>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14343" name="Oval 13"/>
          <p:cNvSpPr>
            <a:spLocks noChangeArrowheads="1"/>
          </p:cNvSpPr>
          <p:nvPr/>
        </p:nvSpPr>
        <p:spPr bwMode="auto">
          <a:xfrm>
            <a:off x="9575800" y="4168775"/>
            <a:ext cx="204788" cy="204788"/>
          </a:xfrm>
          <a:prstGeom prst="ellipse">
            <a:avLst/>
          </a:prstGeom>
          <a:solidFill>
            <a:srgbClr val="B5E3C8"/>
          </a:solidFill>
          <a:ln w="9525">
            <a:solidFill>
              <a:schemeClr val="tx1"/>
            </a:solidFill>
            <a:round/>
            <a:headEnd/>
            <a:tailEnd/>
          </a:ln>
        </p:spPr>
        <p:txBody>
          <a:bodyPr wrap="none" anchor="ctr"/>
          <a:lstStyle/>
          <a:p>
            <a:endParaRPr lang="en-US">
              <a:latin typeface="Calibri"/>
              <a:cs typeface="Calibri"/>
            </a:endParaRPr>
          </a:p>
        </p:txBody>
      </p:sp>
      <p:sp>
        <p:nvSpPr>
          <p:cNvPr id="14344" name="Line 17"/>
          <p:cNvSpPr>
            <a:spLocks noChangeShapeType="1"/>
          </p:cNvSpPr>
          <p:nvPr/>
        </p:nvSpPr>
        <p:spPr bwMode="auto">
          <a:xfrm flipH="1">
            <a:off x="9353550" y="4373563"/>
            <a:ext cx="307975" cy="612775"/>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14345" name="Text Box 19"/>
          <p:cNvSpPr txBox="1">
            <a:spLocks noChangeArrowheads="1"/>
          </p:cNvSpPr>
          <p:nvPr/>
        </p:nvSpPr>
        <p:spPr bwMode="auto">
          <a:xfrm>
            <a:off x="9829800" y="3695700"/>
            <a:ext cx="76200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sym typeface="Symbol" pitchFamily="18" charset="2"/>
              </a:rPr>
              <a:t>(s)</a:t>
            </a:r>
            <a:endParaRPr lang="en-US" dirty="0">
              <a:latin typeface="Calibri"/>
              <a:cs typeface="Calibri"/>
            </a:endParaRPr>
          </a:p>
        </p:txBody>
      </p:sp>
      <p:sp>
        <p:nvSpPr>
          <p:cNvPr id="14346" name="Text Box 20"/>
          <p:cNvSpPr txBox="1">
            <a:spLocks noChangeArrowheads="1"/>
          </p:cNvSpPr>
          <p:nvPr/>
        </p:nvSpPr>
        <p:spPr bwMode="auto">
          <a:xfrm>
            <a:off x="10134600" y="3252788"/>
            <a:ext cx="204788" cy="366712"/>
          </a:xfrm>
          <a:prstGeom prst="rect">
            <a:avLst/>
          </a:prstGeom>
          <a:noFill/>
          <a:ln w="9525">
            <a:noFill/>
            <a:miter lim="800000"/>
            <a:headEnd/>
            <a:tailEnd/>
          </a:ln>
        </p:spPr>
        <p:txBody>
          <a:bodyPr>
            <a:spAutoFit/>
          </a:bodyPr>
          <a:lstStyle/>
          <a:p>
            <a:pPr>
              <a:spcBef>
                <a:spcPct val="50000"/>
              </a:spcBef>
            </a:pPr>
            <a:r>
              <a:rPr lang="en-US" dirty="0">
                <a:solidFill>
                  <a:srgbClr val="3333FF"/>
                </a:solidFill>
                <a:latin typeface="Calibri"/>
                <a:cs typeface="Calibri"/>
              </a:rPr>
              <a:t>s</a:t>
            </a:r>
          </a:p>
        </p:txBody>
      </p:sp>
      <p:sp>
        <p:nvSpPr>
          <p:cNvPr id="14347" name="Text Box 21"/>
          <p:cNvSpPr txBox="1">
            <a:spLocks noChangeArrowheads="1"/>
          </p:cNvSpPr>
          <p:nvPr/>
        </p:nvSpPr>
        <p:spPr bwMode="auto">
          <a:xfrm>
            <a:off x="9753600" y="4076700"/>
            <a:ext cx="887413" cy="366713"/>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t>
            </a:r>
            <a:r>
              <a:rPr lang="en-US" dirty="0">
                <a:solidFill>
                  <a:srgbClr val="008000"/>
                </a:solidFill>
                <a:latin typeface="Calibri"/>
                <a:cs typeface="Calibri"/>
                <a:sym typeface="Symbol" pitchFamily="18" charset="2"/>
              </a:rPr>
              <a:t>(s)</a:t>
            </a:r>
          </a:p>
        </p:txBody>
      </p:sp>
      <p:pic>
        <p:nvPicPr>
          <p:cNvPr id="60" name="Picture 59" descr="txp_fig"/>
          <p:cNvPicPr>
            <a:picLocks noChangeAspect="1"/>
          </p:cNvPicPr>
          <p:nvPr>
            <p:custDataLst>
              <p:tags r:id="rId1"/>
            </p:custDataLst>
          </p:nvPr>
        </p:nvPicPr>
        <p:blipFill>
          <a:blip r:embed="rId9" cstate="print"/>
          <a:stretch>
            <a:fillRect/>
          </a:stretch>
        </p:blipFill>
        <p:spPr bwMode="auto">
          <a:xfrm>
            <a:off x="1548658" y="5407025"/>
            <a:ext cx="3454166" cy="765990"/>
          </a:xfrm>
          <a:prstGeom prst="rect">
            <a:avLst/>
          </a:prstGeom>
          <a:noFill/>
          <a:ln/>
          <a:effectLst/>
        </p:spPr>
      </p:pic>
      <p:grpSp>
        <p:nvGrpSpPr>
          <p:cNvPr id="2" name="Group 28"/>
          <p:cNvGrpSpPr>
            <a:grpSpLocks/>
          </p:cNvGrpSpPr>
          <p:nvPr/>
        </p:nvGrpSpPr>
        <p:grpSpPr bwMode="auto">
          <a:xfrm>
            <a:off x="9661525" y="4373563"/>
            <a:ext cx="854075" cy="910669"/>
            <a:chOff x="7223125" y="3529013"/>
            <a:chExt cx="854075" cy="910669"/>
          </a:xfrm>
        </p:grpSpPr>
        <p:sp>
          <p:nvSpPr>
            <p:cNvPr id="14373" name="Line 18"/>
            <p:cNvSpPr>
              <a:spLocks noChangeShapeType="1"/>
            </p:cNvSpPr>
            <p:nvPr/>
          </p:nvSpPr>
          <p:spPr bwMode="auto">
            <a:xfrm>
              <a:off x="7223125" y="3529013"/>
              <a:ext cx="296863" cy="612775"/>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14374" name="AutoShape 23"/>
            <p:cNvSpPr>
              <a:spLocks noChangeArrowheads="1"/>
            </p:cNvSpPr>
            <p:nvPr/>
          </p:nvSpPr>
          <p:spPr bwMode="auto">
            <a:xfrm>
              <a:off x="7383463" y="4151313"/>
              <a:ext cx="244475" cy="195262"/>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14375" name="Text Box 24"/>
            <p:cNvSpPr txBox="1">
              <a:spLocks noChangeArrowheads="1"/>
            </p:cNvSpPr>
            <p:nvPr/>
          </p:nvSpPr>
          <p:spPr bwMode="auto">
            <a:xfrm>
              <a:off x="7551738" y="4070350"/>
              <a:ext cx="525462" cy="369332"/>
            </a:xfrm>
            <a:prstGeom prst="rect">
              <a:avLst/>
            </a:prstGeom>
            <a:noFill/>
            <a:ln w="9525">
              <a:noFill/>
              <a:miter lim="800000"/>
              <a:headEnd/>
              <a:tailEnd/>
            </a:ln>
          </p:spPr>
          <p:txBody>
            <a:bodyPr>
              <a:spAutoFit/>
            </a:bodyPr>
            <a:lstStyle/>
            <a:p>
              <a:pPr algn="r" rtl="1">
                <a:spcBef>
                  <a:spcPct val="50000"/>
                </a:spcBef>
              </a:pPr>
              <a:r>
                <a:rPr lang="en-US" dirty="0">
                  <a:solidFill>
                    <a:srgbClr val="3333FF"/>
                  </a:solidFill>
                  <a:latin typeface="Calibri"/>
                  <a:cs typeface="Calibri"/>
                </a:rPr>
                <a:t>s</a:t>
              </a:r>
              <a:r>
                <a:rPr lang="en-US" baseline="-25000" dirty="0">
                  <a:solidFill>
                    <a:srgbClr val="3333FF"/>
                  </a:solidFill>
                  <a:latin typeface="Calibri"/>
                  <a:cs typeface="Calibri"/>
                </a:rPr>
                <a:t>1</a:t>
              </a:r>
              <a:r>
                <a:rPr lang="en-US" dirty="0">
                  <a:solidFill>
                    <a:srgbClr val="3333FF"/>
                  </a:solidFill>
                  <a:latin typeface="Calibri"/>
                  <a:cs typeface="Calibri"/>
                </a:rPr>
                <a:t>'</a:t>
              </a:r>
            </a:p>
          </p:txBody>
        </p:sp>
      </p:grpSp>
      <p:pic>
        <p:nvPicPr>
          <p:cNvPr id="56" name="Picture 55" descr="txp_fig"/>
          <p:cNvPicPr>
            <a:picLocks noChangeAspect="1"/>
          </p:cNvPicPr>
          <p:nvPr>
            <p:custDataLst>
              <p:tags r:id="rId2"/>
            </p:custDataLst>
          </p:nvPr>
        </p:nvPicPr>
        <p:blipFill>
          <a:blip r:embed="rId10" cstate="print"/>
          <a:stretch>
            <a:fillRect/>
          </a:stretch>
        </p:blipFill>
        <p:spPr bwMode="auto">
          <a:xfrm>
            <a:off x="1587933" y="3308350"/>
            <a:ext cx="5118817" cy="375602"/>
          </a:xfrm>
          <a:prstGeom prst="rect">
            <a:avLst/>
          </a:prstGeom>
          <a:noFill/>
          <a:ln/>
          <a:effectLst/>
        </p:spPr>
      </p:pic>
      <p:pic>
        <p:nvPicPr>
          <p:cNvPr id="57" name="Picture 56" descr="txp_fig"/>
          <p:cNvPicPr>
            <a:picLocks noChangeAspect="1"/>
          </p:cNvPicPr>
          <p:nvPr>
            <p:custDataLst>
              <p:tags r:id="rId3"/>
            </p:custDataLst>
          </p:nvPr>
        </p:nvPicPr>
        <p:blipFill>
          <a:blip r:embed="rId11" cstate="print"/>
          <a:stretch>
            <a:fillRect/>
          </a:stretch>
        </p:blipFill>
        <p:spPr bwMode="auto">
          <a:xfrm>
            <a:off x="1575088" y="3862387"/>
            <a:ext cx="5117520" cy="375507"/>
          </a:xfrm>
          <a:prstGeom prst="rect">
            <a:avLst/>
          </a:prstGeom>
          <a:noFill/>
          <a:ln/>
          <a:effectLst/>
        </p:spPr>
      </p:pic>
      <p:pic>
        <p:nvPicPr>
          <p:cNvPr id="61" name="Picture 60" descr="txp_fig"/>
          <p:cNvPicPr>
            <a:picLocks noChangeAspect="1"/>
          </p:cNvPicPr>
          <p:nvPr>
            <p:custDataLst>
              <p:tags r:id="rId4"/>
            </p:custDataLst>
          </p:nvPr>
        </p:nvPicPr>
        <p:blipFill>
          <a:blip r:embed="rId12" cstate="print"/>
          <a:stretch>
            <a:fillRect/>
          </a:stretch>
        </p:blipFill>
        <p:spPr bwMode="auto">
          <a:xfrm>
            <a:off x="1590229" y="4603750"/>
            <a:ext cx="5117396" cy="375498"/>
          </a:xfrm>
          <a:prstGeom prst="rect">
            <a:avLst/>
          </a:prstGeom>
          <a:noFill/>
          <a:ln/>
          <a:effectLst/>
        </p:spPr>
      </p:pic>
      <p:pic>
        <p:nvPicPr>
          <p:cNvPr id="52" name="Picture 51" descr="txp_fig"/>
          <p:cNvPicPr>
            <a:picLocks noChangeAspect="1"/>
          </p:cNvPicPr>
          <p:nvPr>
            <p:custDataLst>
              <p:tags r:id="rId5"/>
            </p:custDataLst>
          </p:nvPr>
        </p:nvPicPr>
        <p:blipFill>
          <a:blip r:embed="rId13" cstate="print"/>
          <a:stretch>
            <a:fillRect/>
          </a:stretch>
        </p:blipFill>
        <p:spPr bwMode="auto">
          <a:xfrm>
            <a:off x="1833411" y="4391025"/>
            <a:ext cx="330501" cy="60336"/>
          </a:xfrm>
          <a:prstGeom prst="rect">
            <a:avLst/>
          </a:prstGeom>
          <a:noFill/>
          <a:ln/>
          <a:effectLst/>
        </p:spPr>
      </p:pic>
      <p:pic>
        <p:nvPicPr>
          <p:cNvPr id="55" name="Picture 54" descr="txp_fig"/>
          <p:cNvPicPr>
            <a:picLocks noChangeAspect="1"/>
          </p:cNvPicPr>
          <p:nvPr>
            <p:custDataLst>
              <p:tags r:id="rId6"/>
            </p:custDataLst>
          </p:nvPr>
        </p:nvPicPr>
        <p:blipFill>
          <a:blip r:embed="rId14" cstate="print"/>
          <a:stretch>
            <a:fillRect/>
          </a:stretch>
        </p:blipFill>
        <p:spPr bwMode="auto">
          <a:xfrm>
            <a:off x="1494115" y="1905000"/>
            <a:ext cx="7416560" cy="645897"/>
          </a:xfrm>
          <a:prstGeom prst="rect">
            <a:avLst/>
          </a:prstGeom>
          <a:noFill/>
          <a:ln/>
          <a:effectLst/>
        </p:spPr>
      </p:pic>
      <p:sp>
        <p:nvSpPr>
          <p:cNvPr id="14355" name="Line 17"/>
          <p:cNvSpPr>
            <a:spLocks noChangeShapeType="1"/>
          </p:cNvSpPr>
          <p:nvPr/>
        </p:nvSpPr>
        <p:spPr bwMode="auto">
          <a:xfrm flipH="1">
            <a:off x="8610600" y="4206875"/>
            <a:ext cx="307975" cy="612775"/>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42" name="Line 18"/>
          <p:cNvSpPr>
            <a:spLocks noChangeShapeType="1"/>
          </p:cNvSpPr>
          <p:nvPr/>
        </p:nvSpPr>
        <p:spPr bwMode="auto">
          <a:xfrm flipH="1">
            <a:off x="9215438" y="4395788"/>
            <a:ext cx="461962" cy="615950"/>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43" name="AutoShape 23"/>
          <p:cNvSpPr>
            <a:spLocks noChangeArrowheads="1"/>
          </p:cNvSpPr>
          <p:nvPr/>
        </p:nvSpPr>
        <p:spPr bwMode="auto">
          <a:xfrm>
            <a:off x="9078913" y="5021263"/>
            <a:ext cx="244475" cy="195262"/>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44" name="Text Box 24"/>
          <p:cNvSpPr txBox="1">
            <a:spLocks noChangeArrowheads="1"/>
          </p:cNvSpPr>
          <p:nvPr/>
        </p:nvSpPr>
        <p:spPr bwMode="auto">
          <a:xfrm>
            <a:off x="9247188" y="4940300"/>
            <a:ext cx="525462" cy="369888"/>
          </a:xfrm>
          <a:prstGeom prst="rect">
            <a:avLst/>
          </a:prstGeom>
          <a:noFill/>
          <a:ln w="9525">
            <a:noFill/>
            <a:miter lim="800000"/>
            <a:headEnd/>
            <a:tailEnd/>
          </a:ln>
        </p:spPr>
        <p:txBody>
          <a:bodyPr>
            <a:spAutoFit/>
          </a:bodyPr>
          <a:lstStyle/>
          <a:p>
            <a:pPr algn="r" rtl="1">
              <a:spcBef>
                <a:spcPct val="50000"/>
              </a:spcBef>
            </a:pPr>
            <a:r>
              <a:rPr lang="en-US" dirty="0">
                <a:solidFill>
                  <a:srgbClr val="3333FF"/>
                </a:solidFill>
                <a:latin typeface="Calibri"/>
                <a:cs typeface="Calibri"/>
              </a:rPr>
              <a:t>s</a:t>
            </a:r>
            <a:r>
              <a:rPr lang="en-US" baseline="-25000" dirty="0">
                <a:solidFill>
                  <a:srgbClr val="3333FF"/>
                </a:solidFill>
                <a:latin typeface="Calibri"/>
                <a:cs typeface="Calibri"/>
              </a:rPr>
              <a:t>2</a:t>
            </a:r>
            <a:r>
              <a:rPr lang="en-US" dirty="0">
                <a:solidFill>
                  <a:srgbClr val="3333FF"/>
                </a:solidFill>
                <a:latin typeface="Calibri"/>
                <a:cs typeface="Calibri"/>
              </a:rPr>
              <a:t>'</a:t>
            </a:r>
          </a:p>
        </p:txBody>
      </p:sp>
      <p:sp>
        <p:nvSpPr>
          <p:cNvPr id="14359" name="Line 17"/>
          <p:cNvSpPr>
            <a:spLocks noChangeShapeType="1"/>
          </p:cNvSpPr>
          <p:nvPr/>
        </p:nvSpPr>
        <p:spPr bwMode="auto">
          <a:xfrm flipH="1">
            <a:off x="10115550" y="4395788"/>
            <a:ext cx="307975" cy="612775"/>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46" name="Line 18"/>
          <p:cNvSpPr>
            <a:spLocks noChangeShapeType="1"/>
          </p:cNvSpPr>
          <p:nvPr/>
        </p:nvSpPr>
        <p:spPr bwMode="auto">
          <a:xfrm>
            <a:off x="9677400" y="4395788"/>
            <a:ext cx="1042988" cy="612775"/>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47" name="AutoShape 23"/>
          <p:cNvSpPr>
            <a:spLocks noChangeArrowheads="1"/>
          </p:cNvSpPr>
          <p:nvPr/>
        </p:nvSpPr>
        <p:spPr bwMode="auto">
          <a:xfrm>
            <a:off x="10583863" y="5018088"/>
            <a:ext cx="244475" cy="195262"/>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48" name="Text Box 24"/>
          <p:cNvSpPr txBox="1">
            <a:spLocks noChangeArrowheads="1"/>
          </p:cNvSpPr>
          <p:nvPr/>
        </p:nvSpPr>
        <p:spPr bwMode="auto">
          <a:xfrm>
            <a:off x="10752138" y="4937125"/>
            <a:ext cx="525462" cy="369332"/>
          </a:xfrm>
          <a:prstGeom prst="rect">
            <a:avLst/>
          </a:prstGeom>
          <a:noFill/>
          <a:ln w="9525">
            <a:noFill/>
            <a:miter lim="800000"/>
            <a:headEnd/>
            <a:tailEnd/>
          </a:ln>
        </p:spPr>
        <p:txBody>
          <a:bodyPr>
            <a:spAutoFit/>
          </a:bodyPr>
          <a:lstStyle/>
          <a:p>
            <a:pPr algn="r" rtl="1">
              <a:spcBef>
                <a:spcPct val="50000"/>
              </a:spcBef>
            </a:pPr>
            <a:r>
              <a:rPr lang="en-US" dirty="0">
                <a:solidFill>
                  <a:srgbClr val="3333FF"/>
                </a:solidFill>
                <a:latin typeface="Calibri"/>
                <a:cs typeface="Calibri"/>
              </a:rPr>
              <a:t>s</a:t>
            </a:r>
            <a:r>
              <a:rPr lang="en-US" baseline="-25000" dirty="0">
                <a:solidFill>
                  <a:srgbClr val="3333FF"/>
                </a:solidFill>
                <a:latin typeface="Calibri"/>
                <a:cs typeface="Calibri"/>
              </a:rPr>
              <a:t>3</a:t>
            </a:r>
            <a:r>
              <a:rPr lang="en-US" dirty="0">
                <a:solidFill>
                  <a:srgbClr val="3333FF"/>
                </a:solidFill>
                <a:latin typeface="Calibri"/>
                <a:cs typeface="Calibri"/>
              </a:rPr>
              <a:t>'</a:t>
            </a:r>
          </a:p>
        </p:txBody>
      </p:sp>
      <p:grpSp>
        <p:nvGrpSpPr>
          <p:cNvPr id="3" name="Group 44"/>
          <p:cNvGrpSpPr>
            <a:grpSpLocks/>
          </p:cNvGrpSpPr>
          <p:nvPr/>
        </p:nvGrpSpPr>
        <p:grpSpPr bwMode="auto">
          <a:xfrm>
            <a:off x="8799513" y="4425950"/>
            <a:ext cx="1716087" cy="860425"/>
            <a:chOff x="6172200" y="2978150"/>
            <a:chExt cx="1716088" cy="860425"/>
          </a:xfrm>
        </p:grpSpPr>
        <p:grpSp>
          <p:nvGrpSpPr>
            <p:cNvPr id="14365" name="Group 14"/>
            <p:cNvGrpSpPr>
              <a:grpSpLocks/>
            </p:cNvGrpSpPr>
            <p:nvPr/>
          </p:nvGrpSpPr>
          <p:grpSpPr bwMode="auto">
            <a:xfrm>
              <a:off x="6210300" y="2978150"/>
              <a:ext cx="1677988" cy="612775"/>
              <a:chOff x="1536" y="2400"/>
              <a:chExt cx="1584" cy="624"/>
            </a:xfrm>
          </p:grpSpPr>
          <p:sp>
            <p:nvSpPr>
              <p:cNvPr id="14369" name="Line 15"/>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4370" name="Line 16"/>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4371" name="Line 17"/>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14372" name="Line 18"/>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14366" name="Text Box 22"/>
            <p:cNvSpPr txBox="1">
              <a:spLocks noChangeArrowheads="1"/>
            </p:cNvSpPr>
            <p:nvPr/>
          </p:nvSpPr>
          <p:spPr bwMode="auto">
            <a:xfrm>
              <a:off x="6172200" y="3135313"/>
              <a:ext cx="1257300" cy="369887"/>
            </a:xfrm>
            <a:prstGeom prst="rect">
              <a:avLst/>
            </a:prstGeom>
            <a:noFill/>
            <a:ln w="9525">
              <a:noFill/>
              <a:miter lim="800000"/>
              <a:headEnd/>
              <a:tailEnd/>
            </a:ln>
          </p:spPr>
          <p:txBody>
            <a:bodyPr>
              <a:spAutoFit/>
            </a:bodyPr>
            <a:lstStyle/>
            <a:p>
              <a:pPr>
                <a:spcBef>
                  <a:spcPct val="50000"/>
                </a:spcBef>
              </a:pPr>
              <a:r>
                <a:rPr lang="en-US" dirty="0">
                  <a:latin typeface="Calibri"/>
                  <a:cs typeface="Calibri"/>
                </a:rPr>
                <a:t>s,</a:t>
              </a:r>
              <a:r>
                <a:rPr lang="en-US" dirty="0">
                  <a:latin typeface="Calibri"/>
                  <a:cs typeface="Calibri"/>
                  <a:sym typeface="Symbol" pitchFamily="18" charset="2"/>
                </a:rPr>
                <a:t> (s)</a:t>
              </a:r>
              <a:r>
                <a:rPr lang="en-US" dirty="0">
                  <a:latin typeface="Calibri"/>
                  <a:cs typeface="Calibri"/>
                </a:rPr>
                <a:t>,s’</a:t>
              </a:r>
            </a:p>
          </p:txBody>
        </p:sp>
        <p:sp>
          <p:nvSpPr>
            <p:cNvPr id="14367" name="AutoShape 23"/>
            <p:cNvSpPr>
              <a:spLocks noChangeArrowheads="1"/>
            </p:cNvSpPr>
            <p:nvPr/>
          </p:nvSpPr>
          <p:spPr bwMode="auto">
            <a:xfrm>
              <a:off x="7192963" y="3567112"/>
              <a:ext cx="244475" cy="195263"/>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14368" name="Text Box 24"/>
            <p:cNvSpPr txBox="1">
              <a:spLocks noChangeArrowheads="1"/>
            </p:cNvSpPr>
            <p:nvPr/>
          </p:nvSpPr>
          <p:spPr bwMode="auto">
            <a:xfrm>
              <a:off x="7421563" y="3471863"/>
              <a:ext cx="373062" cy="366712"/>
            </a:xfrm>
            <a:prstGeom prst="rect">
              <a:avLst/>
            </a:prstGeom>
            <a:noFill/>
            <a:ln w="9525">
              <a:noFill/>
              <a:miter lim="800000"/>
              <a:headEnd/>
              <a:tailEnd/>
            </a:ln>
          </p:spPr>
          <p:txBody>
            <a:bodyPr>
              <a:spAutoFit/>
            </a:bodyPr>
            <a:lstStyle/>
            <a:p>
              <a:pPr algn="r" rtl="1">
                <a:spcBef>
                  <a:spcPct val="50000"/>
                </a:spcBef>
              </a:pPr>
              <a:r>
                <a:rPr lang="en-US" dirty="0">
                  <a:solidFill>
                    <a:srgbClr val="3333FF"/>
                  </a:solidFill>
                  <a:latin typeface="Calibri"/>
                  <a:cs typeface="Calibri"/>
                </a:rPr>
                <a:t>s'</a:t>
              </a:r>
            </a:p>
          </p:txBody>
        </p:sp>
      </p:grpSp>
      <p:sp>
        <p:nvSpPr>
          <p:cNvPr id="49" name="TextBox 48"/>
          <p:cNvSpPr txBox="1">
            <a:spLocks noChangeArrowheads="1"/>
          </p:cNvSpPr>
          <p:nvPr/>
        </p:nvSpPr>
        <p:spPr bwMode="auto">
          <a:xfrm>
            <a:off x="8610600" y="5562600"/>
            <a:ext cx="2971800" cy="1015663"/>
          </a:xfrm>
          <a:prstGeom prst="rect">
            <a:avLst/>
          </a:prstGeom>
          <a:noFill/>
          <a:ln w="9525">
            <a:noFill/>
            <a:miter lim="800000"/>
            <a:headEnd/>
            <a:tailEnd/>
          </a:ln>
        </p:spPr>
        <p:txBody>
          <a:bodyPr wrap="square">
            <a:spAutoFit/>
          </a:bodyPr>
          <a:lstStyle/>
          <a:p>
            <a:pPr algn="ctr"/>
            <a:r>
              <a:rPr lang="en-US" sz="2000" i="1" dirty="0">
                <a:latin typeface="Calibri"/>
                <a:cs typeface="Calibri"/>
              </a:rPr>
              <a:t>Almost!  But we can’t rewind time to get sample after sample from state s.</a:t>
            </a:r>
          </a:p>
        </p:txBody>
      </p:sp>
      <p:pic>
        <p:nvPicPr>
          <p:cNvPr id="26626" name="Picture 2"/>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7543800" y="2978480"/>
            <a:ext cx="4191000" cy="3688570"/>
          </a:xfrm>
          <a:prstGeom prst="rect">
            <a:avLst/>
          </a:prstGeom>
          <a:noFill/>
        </p:spPr>
      </p:pic>
    </p:spTree>
    <p:extLst>
      <p:ext uri="{BB962C8B-B14F-4D97-AF65-F5344CB8AC3E}">
        <p14:creationId xmlns:p14="http://schemas.microsoft.com/office/powerpoint/2010/main" val="46685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3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3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3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3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3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3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6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1" grpId="0" animBg="1"/>
      <p:bldP spid="14342" grpId="0" animBg="1"/>
      <p:bldP spid="14343" grpId="0" animBg="1"/>
      <p:bldP spid="14345" grpId="0"/>
      <p:bldP spid="14346" grpId="0"/>
      <p:bldP spid="14347" grpId="0"/>
      <p:bldP spid="42" grpId="0" animBg="1"/>
      <p:bldP spid="43" grpId="0" animBg="1"/>
      <p:bldP spid="44" grpId="0"/>
      <p:bldP spid="46" grpId="0" animBg="1"/>
      <p:bldP spid="47" grpId="0" animBg="1"/>
      <p:bldP spid="48" grpId="0"/>
      <p:bldP spid="49"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Temporal Difference Learning</a:t>
            </a:r>
          </a:p>
        </p:txBody>
      </p:sp>
      <p:pic>
        <p:nvPicPr>
          <p:cNvPr id="41987" name="Picture 3" descr="C:\Users\Dan\Dropbox\Office\CS 188\Ketrina Art\RL\TemporalDifference.png"/>
          <p:cNvPicPr>
            <a:picLocks noChangeAspect="1" noChangeArrowheads="1"/>
          </p:cNvPicPr>
          <p:nvPr/>
        </p:nvPicPr>
        <p:blipFill>
          <a:blip r:embed="rId2" cstate="print"/>
          <a:srcRect/>
          <a:stretch>
            <a:fillRect/>
          </a:stretch>
        </p:blipFill>
        <p:spPr bwMode="auto">
          <a:xfrm>
            <a:off x="3429000" y="1447572"/>
            <a:ext cx="5480050" cy="5029428"/>
          </a:xfrm>
          <a:prstGeom prst="rect">
            <a:avLst/>
          </a:prstGeom>
          <a:noFill/>
        </p:spPr>
      </p:pic>
    </p:spTree>
    <p:extLst>
      <p:ext uri="{BB962C8B-B14F-4D97-AF65-F5344CB8AC3E}">
        <p14:creationId xmlns:p14="http://schemas.microsoft.com/office/powerpoint/2010/main" val="150014569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latin typeface="Calibri"/>
                <a:cs typeface="Calibri"/>
              </a:rPr>
              <a:t>Temporal Difference Learning</a:t>
            </a:r>
          </a:p>
        </p:txBody>
      </p:sp>
      <p:sp>
        <p:nvSpPr>
          <p:cNvPr id="15363" name="Rectangle 3"/>
          <p:cNvSpPr>
            <a:spLocks noGrp="1" noChangeArrowheads="1"/>
          </p:cNvSpPr>
          <p:nvPr>
            <p:ph idx="1"/>
          </p:nvPr>
        </p:nvSpPr>
        <p:spPr>
          <a:xfrm>
            <a:off x="457200" y="1295400"/>
            <a:ext cx="8686800" cy="2819400"/>
          </a:xfrm>
        </p:spPr>
        <p:txBody>
          <a:bodyPr/>
          <a:lstStyle/>
          <a:p>
            <a:r>
              <a:rPr lang="en-US" sz="2400" dirty="0">
                <a:latin typeface="Calibri"/>
                <a:cs typeface="Calibri"/>
              </a:rPr>
              <a:t>Big idea: learn from every experience!</a:t>
            </a:r>
          </a:p>
          <a:p>
            <a:pPr lvl="1"/>
            <a:r>
              <a:rPr lang="en-US" sz="2000" dirty="0">
                <a:latin typeface="Calibri"/>
                <a:cs typeface="Calibri"/>
              </a:rPr>
              <a:t>Update V(s) each time we experience a transition (s, a, s’, r)</a:t>
            </a:r>
          </a:p>
          <a:p>
            <a:pPr lvl="1"/>
            <a:r>
              <a:rPr lang="en-US" sz="2000" dirty="0">
                <a:latin typeface="Calibri"/>
                <a:cs typeface="Calibri"/>
              </a:rPr>
              <a:t>Likely outcomes s’ will contribute updates more often</a:t>
            </a:r>
          </a:p>
          <a:p>
            <a:pPr lvl="1">
              <a:buFont typeface="Wingdings" pitchFamily="2" charset="2"/>
              <a:buNone/>
            </a:pPr>
            <a:endParaRPr lang="en-US" sz="2000" dirty="0">
              <a:latin typeface="Calibri"/>
              <a:cs typeface="Calibri"/>
            </a:endParaRPr>
          </a:p>
          <a:p>
            <a:r>
              <a:rPr lang="en-US" sz="2400" dirty="0">
                <a:latin typeface="Calibri"/>
                <a:cs typeface="Calibri"/>
              </a:rPr>
              <a:t>Temporal difference learning of values</a:t>
            </a:r>
          </a:p>
          <a:p>
            <a:pPr lvl="1"/>
            <a:r>
              <a:rPr lang="en-US" sz="2000" dirty="0">
                <a:latin typeface="Calibri"/>
                <a:cs typeface="Calibri"/>
              </a:rPr>
              <a:t>Policy still fixed, still doing evaluation!</a:t>
            </a:r>
          </a:p>
          <a:p>
            <a:pPr lvl="1"/>
            <a:r>
              <a:rPr lang="en-US" sz="2000" dirty="0">
                <a:latin typeface="Calibri"/>
                <a:cs typeface="Calibri"/>
              </a:rPr>
              <a:t>Move values toward value of whatever successor occurs: running average</a:t>
            </a: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endParaRPr lang="en-US" sz="2400" dirty="0">
              <a:latin typeface="Calibri"/>
              <a:cs typeface="Calibri"/>
            </a:endParaRPr>
          </a:p>
        </p:txBody>
      </p:sp>
      <p:pic>
        <p:nvPicPr>
          <p:cNvPr id="23" name="Picture 22" descr="txp_fig"/>
          <p:cNvPicPr>
            <a:picLocks noChangeAspect="1"/>
          </p:cNvPicPr>
          <p:nvPr>
            <p:custDataLst>
              <p:tags r:id="rId1"/>
            </p:custDataLst>
          </p:nvPr>
        </p:nvPicPr>
        <p:blipFill>
          <a:blip r:embed="rId6" cstate="print"/>
          <a:stretch>
            <a:fillRect/>
          </a:stretch>
        </p:blipFill>
        <p:spPr bwMode="auto">
          <a:xfrm>
            <a:off x="4425795" y="4329000"/>
            <a:ext cx="4789797" cy="330611"/>
          </a:xfrm>
          <a:prstGeom prst="rect">
            <a:avLst/>
          </a:prstGeom>
          <a:noFill/>
          <a:ln/>
          <a:effectLst/>
        </p:spPr>
      </p:pic>
      <p:pic>
        <p:nvPicPr>
          <p:cNvPr id="24" name="Picture 23" descr="txp_fig"/>
          <p:cNvPicPr>
            <a:picLocks noChangeAspect="1"/>
          </p:cNvPicPr>
          <p:nvPr>
            <p:custDataLst>
              <p:tags r:id="rId2"/>
            </p:custDataLst>
          </p:nvPr>
        </p:nvPicPr>
        <p:blipFill>
          <a:blip r:embed="rId7" cstate="print"/>
          <a:stretch>
            <a:fillRect/>
          </a:stretch>
        </p:blipFill>
        <p:spPr bwMode="auto">
          <a:xfrm>
            <a:off x="4422769" y="5087825"/>
            <a:ext cx="5181610" cy="300083"/>
          </a:xfrm>
          <a:prstGeom prst="rect">
            <a:avLst/>
          </a:prstGeom>
          <a:noFill/>
          <a:ln/>
          <a:effectLst/>
        </p:spPr>
      </p:pic>
      <p:grpSp>
        <p:nvGrpSpPr>
          <p:cNvPr id="22" name="Group 21"/>
          <p:cNvGrpSpPr/>
          <p:nvPr/>
        </p:nvGrpSpPr>
        <p:grpSpPr>
          <a:xfrm>
            <a:off x="9296402" y="1371600"/>
            <a:ext cx="1857674" cy="2366665"/>
            <a:chOff x="9532815" y="1447800"/>
            <a:chExt cx="1575852" cy="2007625"/>
          </a:xfrm>
        </p:grpSpPr>
        <p:sp>
          <p:nvSpPr>
            <p:cNvPr id="15367" name="AutoShape 7"/>
            <p:cNvSpPr>
              <a:spLocks noChangeArrowheads="1"/>
            </p:cNvSpPr>
            <p:nvPr/>
          </p:nvSpPr>
          <p:spPr bwMode="auto">
            <a:xfrm>
              <a:off x="10310812" y="1585913"/>
              <a:ext cx="246063" cy="196850"/>
            </a:xfrm>
            <a:prstGeom prst="triangle">
              <a:avLst>
                <a:gd name="adj" fmla="val 50000"/>
              </a:avLst>
            </a:prstGeom>
            <a:solidFill>
              <a:srgbClr val="CCEC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15368" name="Line 11"/>
            <p:cNvSpPr>
              <a:spLocks noChangeShapeType="1"/>
            </p:cNvSpPr>
            <p:nvPr/>
          </p:nvSpPr>
          <p:spPr bwMode="auto">
            <a:xfrm flipH="1">
              <a:off x="10066337" y="1790700"/>
              <a:ext cx="368300" cy="573088"/>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15369" name="Oval 13"/>
            <p:cNvSpPr>
              <a:spLocks noChangeArrowheads="1"/>
            </p:cNvSpPr>
            <p:nvPr/>
          </p:nvSpPr>
          <p:spPr bwMode="auto">
            <a:xfrm>
              <a:off x="9983787" y="2363788"/>
              <a:ext cx="204788" cy="204787"/>
            </a:xfrm>
            <a:prstGeom prst="ellipse">
              <a:avLst/>
            </a:prstGeom>
            <a:solidFill>
              <a:srgbClr val="B5E3C8"/>
            </a:solidFill>
            <a:ln w="9525">
              <a:solidFill>
                <a:schemeClr val="tx1"/>
              </a:solidFill>
              <a:round/>
              <a:headEnd/>
              <a:tailEnd/>
            </a:ln>
          </p:spPr>
          <p:txBody>
            <a:bodyPr wrap="none" anchor="ctr"/>
            <a:lstStyle/>
            <a:p>
              <a:endParaRPr lang="en-US" sz="2400">
                <a:latin typeface="Calibri"/>
                <a:cs typeface="Calibri"/>
              </a:endParaRPr>
            </a:p>
          </p:txBody>
        </p:sp>
        <p:sp>
          <p:nvSpPr>
            <p:cNvPr id="15370" name="Line 17"/>
            <p:cNvSpPr>
              <a:spLocks noChangeShapeType="1"/>
            </p:cNvSpPr>
            <p:nvPr/>
          </p:nvSpPr>
          <p:spPr bwMode="auto">
            <a:xfrm flipH="1">
              <a:off x="9761537" y="2568575"/>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15371" name="Line 18"/>
            <p:cNvSpPr>
              <a:spLocks noChangeShapeType="1"/>
            </p:cNvSpPr>
            <p:nvPr/>
          </p:nvSpPr>
          <p:spPr bwMode="auto">
            <a:xfrm>
              <a:off x="10069512" y="2568575"/>
              <a:ext cx="296863" cy="612775"/>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15372" name="Text Box 19"/>
            <p:cNvSpPr txBox="1">
              <a:spLocks noChangeArrowheads="1"/>
            </p:cNvSpPr>
            <p:nvPr/>
          </p:nvSpPr>
          <p:spPr bwMode="auto">
            <a:xfrm>
              <a:off x="9532815" y="1835639"/>
              <a:ext cx="762001" cy="391627"/>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sym typeface="Symbol" pitchFamily="18" charset="2"/>
                </a:rPr>
                <a:t>(s)</a:t>
              </a:r>
              <a:endParaRPr lang="en-US" sz="2400" dirty="0">
                <a:latin typeface="Calibri"/>
                <a:cs typeface="Calibri"/>
              </a:endParaRPr>
            </a:p>
          </p:txBody>
        </p:sp>
        <p:sp>
          <p:nvSpPr>
            <p:cNvPr id="15373" name="Text Box 20"/>
            <p:cNvSpPr txBox="1">
              <a:spLocks noChangeArrowheads="1"/>
            </p:cNvSpPr>
            <p:nvPr/>
          </p:nvSpPr>
          <p:spPr bwMode="auto">
            <a:xfrm>
              <a:off x="10542587" y="1447800"/>
              <a:ext cx="204788" cy="391627"/>
            </a:xfrm>
            <a:prstGeom prst="rect">
              <a:avLst/>
            </a:prstGeom>
            <a:noFill/>
            <a:ln w="9525">
              <a:noFill/>
              <a:miter lim="800000"/>
              <a:headEnd/>
              <a:tailEnd/>
            </a:ln>
          </p:spPr>
          <p:txBody>
            <a:bodyPr>
              <a:spAutoFit/>
            </a:bodyPr>
            <a:lstStyle/>
            <a:p>
              <a:pPr>
                <a:spcBef>
                  <a:spcPct val="50000"/>
                </a:spcBef>
              </a:pPr>
              <a:r>
                <a:rPr lang="en-US" sz="2400">
                  <a:solidFill>
                    <a:srgbClr val="3333FF"/>
                  </a:solidFill>
                  <a:latin typeface="Calibri"/>
                  <a:cs typeface="Calibri"/>
                </a:rPr>
                <a:t>s</a:t>
              </a:r>
            </a:p>
          </p:txBody>
        </p:sp>
        <p:sp>
          <p:nvSpPr>
            <p:cNvPr id="15374" name="Text Box 21"/>
            <p:cNvSpPr txBox="1">
              <a:spLocks noChangeArrowheads="1"/>
            </p:cNvSpPr>
            <p:nvPr/>
          </p:nvSpPr>
          <p:spPr bwMode="auto">
            <a:xfrm>
              <a:off x="10221254" y="2245854"/>
              <a:ext cx="887413" cy="391627"/>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p>
          </p:txBody>
        </p:sp>
        <p:sp>
          <p:nvSpPr>
            <p:cNvPr id="15375" name="AutoShape 23"/>
            <p:cNvSpPr>
              <a:spLocks noChangeArrowheads="1"/>
            </p:cNvSpPr>
            <p:nvPr/>
          </p:nvSpPr>
          <p:spPr bwMode="auto">
            <a:xfrm>
              <a:off x="10229850" y="3190875"/>
              <a:ext cx="244475" cy="195263"/>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5376" name="Text Box 24"/>
            <p:cNvSpPr txBox="1">
              <a:spLocks noChangeArrowheads="1"/>
            </p:cNvSpPr>
            <p:nvPr/>
          </p:nvSpPr>
          <p:spPr bwMode="auto">
            <a:xfrm>
              <a:off x="10308492" y="3063798"/>
              <a:ext cx="525463" cy="391627"/>
            </a:xfrm>
            <a:prstGeom prst="rect">
              <a:avLst/>
            </a:prstGeom>
            <a:noFill/>
            <a:ln w="9525">
              <a:noFill/>
              <a:miter lim="800000"/>
              <a:headEnd/>
              <a:tailEnd/>
            </a:ln>
          </p:spPr>
          <p:txBody>
            <a:bodyPr>
              <a:spAutoFit/>
            </a:bodyPr>
            <a:lstStyle/>
            <a:p>
              <a:pPr algn="r" rtl="1">
                <a:spcBef>
                  <a:spcPct val="50000"/>
                </a:spcBef>
              </a:pPr>
              <a:r>
                <a:rPr lang="en-US" sz="2400" dirty="0">
                  <a:solidFill>
                    <a:srgbClr val="3333FF"/>
                  </a:solidFill>
                  <a:latin typeface="Calibri"/>
                  <a:cs typeface="Calibri"/>
                </a:rPr>
                <a:t>s’</a:t>
              </a:r>
            </a:p>
          </p:txBody>
        </p:sp>
        <p:sp>
          <p:nvSpPr>
            <p:cNvPr id="15377" name="Line 17"/>
            <p:cNvSpPr>
              <a:spLocks noChangeShapeType="1"/>
            </p:cNvSpPr>
            <p:nvPr/>
          </p:nvSpPr>
          <p:spPr bwMode="auto">
            <a:xfrm flipH="1">
              <a:off x="10523537" y="2590800"/>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grpSp>
      <p:pic>
        <p:nvPicPr>
          <p:cNvPr id="25" name="Picture 24" descr="txp_fig"/>
          <p:cNvPicPr>
            <a:picLocks noChangeAspect="1"/>
          </p:cNvPicPr>
          <p:nvPr>
            <p:custDataLst>
              <p:tags r:id="rId3"/>
            </p:custDataLst>
          </p:nvPr>
        </p:nvPicPr>
        <p:blipFill>
          <a:blip r:embed="rId8" cstate="print"/>
          <a:stretch>
            <a:fillRect/>
          </a:stretch>
        </p:blipFill>
        <p:spPr bwMode="auto">
          <a:xfrm>
            <a:off x="4422619" y="5845062"/>
            <a:ext cx="5331136" cy="300029"/>
          </a:xfrm>
          <a:prstGeom prst="rect">
            <a:avLst/>
          </a:prstGeom>
          <a:noFill/>
          <a:ln/>
          <a:effectLst/>
        </p:spPr>
      </p:pic>
      <p:sp>
        <p:nvSpPr>
          <p:cNvPr id="15379" name="TextBox 19"/>
          <p:cNvSpPr txBox="1">
            <a:spLocks noChangeArrowheads="1"/>
          </p:cNvSpPr>
          <p:nvPr/>
        </p:nvSpPr>
        <p:spPr bwMode="auto">
          <a:xfrm>
            <a:off x="1868487" y="4271473"/>
            <a:ext cx="2061783" cy="461665"/>
          </a:xfrm>
          <a:prstGeom prst="rect">
            <a:avLst/>
          </a:prstGeom>
          <a:noFill/>
          <a:ln w="9525">
            <a:noFill/>
            <a:miter lim="800000"/>
            <a:headEnd/>
            <a:tailEnd/>
          </a:ln>
        </p:spPr>
        <p:txBody>
          <a:bodyPr wrap="none">
            <a:spAutoFit/>
          </a:bodyPr>
          <a:lstStyle/>
          <a:p>
            <a:r>
              <a:rPr lang="en-US" sz="2400" dirty="0">
                <a:latin typeface="Calibri"/>
                <a:cs typeface="Calibri"/>
              </a:rPr>
              <a:t>Sample of V(s):</a:t>
            </a:r>
          </a:p>
        </p:txBody>
      </p:sp>
      <p:sp>
        <p:nvSpPr>
          <p:cNvPr id="15380" name="TextBox 21"/>
          <p:cNvSpPr txBox="1">
            <a:spLocks noChangeArrowheads="1"/>
          </p:cNvSpPr>
          <p:nvPr/>
        </p:nvSpPr>
        <p:spPr bwMode="auto">
          <a:xfrm>
            <a:off x="1873007" y="4978400"/>
            <a:ext cx="2065374" cy="461665"/>
          </a:xfrm>
          <a:prstGeom prst="rect">
            <a:avLst/>
          </a:prstGeom>
          <a:noFill/>
          <a:ln w="9525">
            <a:noFill/>
            <a:miter lim="800000"/>
            <a:headEnd/>
            <a:tailEnd/>
          </a:ln>
        </p:spPr>
        <p:txBody>
          <a:bodyPr wrap="none">
            <a:spAutoFit/>
          </a:bodyPr>
          <a:lstStyle/>
          <a:p>
            <a:r>
              <a:rPr lang="en-US" sz="2400" dirty="0">
                <a:latin typeface="Calibri"/>
                <a:cs typeface="Calibri"/>
              </a:rPr>
              <a:t>Update to V(s):</a:t>
            </a:r>
          </a:p>
        </p:txBody>
      </p:sp>
      <p:sp>
        <p:nvSpPr>
          <p:cNvPr id="15381" name="TextBox 22"/>
          <p:cNvSpPr txBox="1">
            <a:spLocks noChangeArrowheads="1"/>
          </p:cNvSpPr>
          <p:nvPr/>
        </p:nvSpPr>
        <p:spPr bwMode="auto">
          <a:xfrm>
            <a:off x="1881799" y="5730875"/>
            <a:ext cx="1906484" cy="461665"/>
          </a:xfrm>
          <a:prstGeom prst="rect">
            <a:avLst/>
          </a:prstGeom>
          <a:noFill/>
          <a:ln w="9525">
            <a:noFill/>
            <a:miter lim="800000"/>
            <a:headEnd/>
            <a:tailEnd/>
          </a:ln>
        </p:spPr>
        <p:txBody>
          <a:bodyPr wrap="none">
            <a:spAutoFit/>
          </a:bodyPr>
          <a:lstStyle/>
          <a:p>
            <a:r>
              <a:rPr lang="en-US" sz="2400" dirty="0">
                <a:latin typeface="Calibri"/>
                <a:cs typeface="Calibri"/>
              </a:rPr>
              <a:t>Same update:</a:t>
            </a:r>
          </a:p>
        </p:txBody>
      </p:sp>
    </p:spTree>
    <p:extLst>
      <p:ext uri="{BB962C8B-B14F-4D97-AF65-F5344CB8AC3E}">
        <p14:creationId xmlns:p14="http://schemas.microsoft.com/office/powerpoint/2010/main" val="151707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36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37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38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38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9" grpId="0"/>
      <p:bldP spid="15380" grpId="0"/>
      <p:bldP spid="1538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t>Exponential Moving Average</a:t>
            </a:r>
          </a:p>
        </p:txBody>
      </p:sp>
      <p:sp>
        <p:nvSpPr>
          <p:cNvPr id="16387" name="Content Placeholder 2"/>
          <p:cNvSpPr>
            <a:spLocks noGrp="1"/>
          </p:cNvSpPr>
          <p:nvPr>
            <p:ph idx="1"/>
          </p:nvPr>
        </p:nvSpPr>
        <p:spPr>
          <a:xfrm>
            <a:off x="457200" y="1371600"/>
            <a:ext cx="11201400" cy="4876800"/>
          </a:xfrm>
        </p:spPr>
        <p:txBody>
          <a:bodyPr/>
          <a:lstStyle/>
          <a:p>
            <a:r>
              <a:rPr lang="en-US" sz="2800" dirty="0"/>
              <a:t>Exponential moving average </a:t>
            </a:r>
          </a:p>
          <a:p>
            <a:pPr lvl="1"/>
            <a:r>
              <a:rPr lang="en-US" sz="2400" dirty="0"/>
              <a:t>The running interpolation update:</a:t>
            </a:r>
          </a:p>
          <a:p>
            <a:pPr lvl="4"/>
            <a:endParaRPr lang="en-US" sz="1600" dirty="0"/>
          </a:p>
          <a:p>
            <a:pPr lvl="1"/>
            <a:r>
              <a:rPr lang="en-US" sz="2400" dirty="0"/>
              <a:t>Makes recent samples more important:</a:t>
            </a:r>
          </a:p>
          <a:p>
            <a:pPr lvl="2"/>
            <a:endParaRPr lang="en-US" sz="2000" dirty="0"/>
          </a:p>
          <a:p>
            <a:pPr lvl="2"/>
            <a:endParaRPr lang="en-US" sz="2000" dirty="0"/>
          </a:p>
          <a:p>
            <a:pPr lvl="2"/>
            <a:endParaRPr lang="en-US" sz="2000" dirty="0"/>
          </a:p>
          <a:p>
            <a:pPr lvl="2"/>
            <a:endParaRPr lang="en-US" sz="2000" dirty="0"/>
          </a:p>
          <a:p>
            <a:pPr lvl="1"/>
            <a:r>
              <a:rPr lang="en-US" sz="2400" dirty="0"/>
              <a:t>Forgets about the past (distant past values were wrong anyway)</a:t>
            </a:r>
          </a:p>
          <a:p>
            <a:pPr lvl="1"/>
            <a:endParaRPr lang="en-US" sz="2400" dirty="0"/>
          </a:p>
          <a:p>
            <a:r>
              <a:rPr lang="en-US" sz="2800" dirty="0"/>
              <a:t>Decreasing learning rate (alpha) can give converging averages</a:t>
            </a:r>
          </a:p>
          <a:p>
            <a:endParaRPr lang="en-US" sz="2800" dirty="0"/>
          </a:p>
        </p:txBody>
      </p:sp>
      <p:pic>
        <p:nvPicPr>
          <p:cNvPr id="16389" name="Picture 2" descr="\\.host\Shared Folders\Shared with PC\exp_moving_avg.png"/>
          <p:cNvPicPr>
            <a:picLocks noChangeAspect="1" noChangeArrowheads="1"/>
          </p:cNvPicPr>
          <p:nvPr/>
        </p:nvPicPr>
        <p:blipFill>
          <a:blip r:embed="rId2" cstate="print">
            <a:duotone>
              <a:prstClr val="black"/>
              <a:schemeClr val="tx1">
                <a:tint val="45000"/>
                <a:satMod val="400000"/>
              </a:schemeClr>
            </a:duotone>
          </a:blip>
          <a:srcRect/>
          <a:stretch>
            <a:fillRect/>
          </a:stretch>
        </p:blipFill>
        <p:spPr bwMode="auto">
          <a:xfrm>
            <a:off x="2295525" y="3352800"/>
            <a:ext cx="7229475" cy="876300"/>
          </a:xfrm>
          <a:prstGeom prst="rect">
            <a:avLst/>
          </a:prstGeom>
          <a:noFill/>
          <a:ln w="9525">
            <a:noFill/>
            <a:miter lim="800000"/>
            <a:headEnd/>
            <a:tailEnd/>
          </a:ln>
        </p:spPr>
      </p:pic>
      <p:pic>
        <p:nvPicPr>
          <p:cNvPr id="16390" name="Picture 3" descr="\\.host\Shared Folders\Shared with PC\exp_moving_avg_update.png"/>
          <p:cNvPicPr>
            <a:picLocks noChangeAspect="1" noChangeArrowheads="1"/>
          </p:cNvPicPr>
          <p:nvPr/>
        </p:nvPicPr>
        <p:blipFill>
          <a:blip r:embed="rId3" cstate="print">
            <a:duotone>
              <a:prstClr val="black"/>
              <a:schemeClr val="tx1">
                <a:tint val="45000"/>
                <a:satMod val="400000"/>
              </a:schemeClr>
            </a:duotone>
          </a:blip>
          <a:srcRect/>
          <a:stretch>
            <a:fillRect/>
          </a:stretch>
        </p:blipFill>
        <p:spPr bwMode="auto">
          <a:xfrm>
            <a:off x="5791200" y="1905000"/>
            <a:ext cx="4171950" cy="390525"/>
          </a:xfrm>
          <a:prstGeom prst="rect">
            <a:avLst/>
          </a:prstGeom>
          <a:noFill/>
          <a:ln w="9525">
            <a:noFill/>
            <a:miter lim="800000"/>
            <a:headEnd/>
            <a:tailEnd/>
          </a:ln>
        </p:spPr>
      </p:pic>
    </p:spTree>
    <p:extLst>
      <p:ext uri="{BB962C8B-B14F-4D97-AF65-F5344CB8AC3E}">
        <p14:creationId xmlns:p14="http://schemas.microsoft.com/office/powerpoint/2010/main" val="1836381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 name="Table 68"/>
          <p:cNvGraphicFramePr>
            <a:graphicFrameLocks noGrp="1"/>
          </p:cNvGraphicFramePr>
          <p:nvPr/>
        </p:nvGraphicFramePr>
        <p:xfrm>
          <a:off x="9448800" y="2714487"/>
          <a:ext cx="2187564" cy="2086113"/>
        </p:xfrm>
        <a:graphic>
          <a:graphicData uri="http://schemas.openxmlformats.org/drawingml/2006/table">
            <a:tbl>
              <a:tblPr firstRow="1" bandRow="1">
                <a:tableStyleId>{5C22544A-7EE6-4342-B048-85BDC9FD1C3A}</a:tableStyleId>
              </a:tblPr>
              <a:tblGrid>
                <a:gridCol w="729188">
                  <a:extLst>
                    <a:ext uri="{9D8B030D-6E8A-4147-A177-3AD203B41FA5}">
                      <a16:colId xmlns:a16="http://schemas.microsoft.com/office/drawing/2014/main" val="20000"/>
                    </a:ext>
                  </a:extLst>
                </a:gridCol>
                <a:gridCol w="729188">
                  <a:extLst>
                    <a:ext uri="{9D8B030D-6E8A-4147-A177-3AD203B41FA5}">
                      <a16:colId xmlns:a16="http://schemas.microsoft.com/office/drawing/2014/main" val="20001"/>
                    </a:ext>
                  </a:extLst>
                </a:gridCol>
                <a:gridCol w="729188">
                  <a:extLst>
                    <a:ext uri="{9D8B030D-6E8A-4147-A177-3AD203B41FA5}">
                      <a16:colId xmlns:a16="http://schemas.microsoft.com/office/drawing/2014/main" val="20002"/>
                    </a:ext>
                  </a:extLst>
                </a:gridCol>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graphicFrame>
        <p:nvGraphicFramePr>
          <p:cNvPr id="67" name="Table 66"/>
          <p:cNvGraphicFramePr>
            <a:graphicFrameLocks noGrp="1"/>
          </p:cNvGraphicFramePr>
          <p:nvPr/>
        </p:nvGraphicFramePr>
        <p:xfrm>
          <a:off x="6477000" y="2714487"/>
          <a:ext cx="2187564" cy="2086113"/>
        </p:xfrm>
        <a:graphic>
          <a:graphicData uri="http://schemas.openxmlformats.org/drawingml/2006/table">
            <a:tbl>
              <a:tblPr firstRow="1" bandRow="1">
                <a:tableStyleId>{5C22544A-7EE6-4342-B048-85BDC9FD1C3A}</a:tableStyleId>
              </a:tblPr>
              <a:tblGrid>
                <a:gridCol w="729188">
                  <a:extLst>
                    <a:ext uri="{9D8B030D-6E8A-4147-A177-3AD203B41FA5}">
                      <a16:colId xmlns:a16="http://schemas.microsoft.com/office/drawing/2014/main" val="20000"/>
                    </a:ext>
                  </a:extLst>
                </a:gridCol>
                <a:gridCol w="729188">
                  <a:extLst>
                    <a:ext uri="{9D8B030D-6E8A-4147-A177-3AD203B41FA5}">
                      <a16:colId xmlns:a16="http://schemas.microsoft.com/office/drawing/2014/main" val="20001"/>
                    </a:ext>
                  </a:extLst>
                </a:gridCol>
                <a:gridCol w="729188">
                  <a:extLst>
                    <a:ext uri="{9D8B030D-6E8A-4147-A177-3AD203B41FA5}">
                      <a16:colId xmlns:a16="http://schemas.microsoft.com/office/drawing/2014/main" val="20002"/>
                    </a:ext>
                  </a:extLst>
                </a:gridCol>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p:txBody>
          <a:bodyPr/>
          <a:lstStyle/>
          <a:p>
            <a:r>
              <a:rPr lang="en-US" dirty="0">
                <a:latin typeface="Calibri"/>
                <a:cs typeface="Calibri"/>
              </a:rPr>
              <a:t>Example: Temporal Difference Learning</a:t>
            </a:r>
          </a:p>
        </p:txBody>
      </p:sp>
      <p:sp>
        <p:nvSpPr>
          <p:cNvPr id="14" name="Text Box 13"/>
          <p:cNvSpPr txBox="1">
            <a:spLocks noChangeArrowheads="1"/>
          </p:cNvSpPr>
          <p:nvPr/>
        </p:nvSpPr>
        <p:spPr bwMode="auto">
          <a:xfrm>
            <a:off x="457200" y="5105400"/>
            <a:ext cx="2362200" cy="369332"/>
          </a:xfrm>
          <a:prstGeom prst="rect">
            <a:avLst/>
          </a:prstGeom>
          <a:noFill/>
          <a:ln w="9525">
            <a:noFill/>
            <a:miter lim="800000"/>
            <a:headEnd/>
            <a:tailEnd/>
          </a:ln>
        </p:spPr>
        <p:txBody>
          <a:bodyPr wrap="square">
            <a:spAutoFit/>
          </a:bodyPr>
          <a:lstStyle/>
          <a:p>
            <a:pPr algn="ctr">
              <a:spcBef>
                <a:spcPct val="50000"/>
              </a:spcBef>
            </a:pPr>
            <a:r>
              <a:rPr lang="en-US" i="1" dirty="0">
                <a:latin typeface="Calibri"/>
                <a:cs typeface="Calibri"/>
                <a:sym typeface="Symbol" pitchFamily="18" charset="2"/>
              </a:rPr>
              <a:t>Assume: </a:t>
            </a:r>
            <a:r>
              <a:rPr lang="en-US" dirty="0">
                <a:latin typeface="Calibri"/>
                <a:cs typeface="Calibri"/>
                <a:sym typeface="Symbol" pitchFamily="18" charset="2"/>
              </a:rPr>
              <a:t> = 1, </a:t>
            </a:r>
            <a:r>
              <a:rPr lang="el-GR" dirty="0">
                <a:latin typeface="Calibri"/>
                <a:cs typeface="Calibri"/>
                <a:sym typeface="Symbol" pitchFamily="18" charset="2"/>
              </a:rPr>
              <a:t>α</a:t>
            </a:r>
            <a:r>
              <a:rPr lang="en-US" dirty="0">
                <a:latin typeface="Calibri"/>
                <a:cs typeface="Calibri"/>
                <a:sym typeface="Symbol" pitchFamily="18" charset="2"/>
              </a:rPr>
              <a:t> = 1/2</a:t>
            </a:r>
            <a:endParaRPr lang="en-US" dirty="0">
              <a:latin typeface="Calibri"/>
              <a:cs typeface="Calibri"/>
            </a:endParaRPr>
          </a:p>
        </p:txBody>
      </p:sp>
      <p:sp>
        <p:nvSpPr>
          <p:cNvPr id="15" name="TextBox 14"/>
          <p:cNvSpPr txBox="1"/>
          <p:nvPr/>
        </p:nvSpPr>
        <p:spPr>
          <a:xfrm>
            <a:off x="5334000" y="1447800"/>
            <a:ext cx="4495800" cy="523220"/>
          </a:xfrm>
          <a:prstGeom prst="rect">
            <a:avLst/>
          </a:prstGeom>
          <a:noFill/>
        </p:spPr>
        <p:txBody>
          <a:bodyPr wrap="square" rtlCol="0">
            <a:spAutoFit/>
          </a:bodyPr>
          <a:lstStyle/>
          <a:p>
            <a:pPr algn="ctr"/>
            <a:r>
              <a:rPr lang="en-US" sz="2800" dirty="0">
                <a:solidFill>
                  <a:schemeClr val="accent2"/>
                </a:solidFill>
                <a:latin typeface="Calibri"/>
                <a:cs typeface="Calibri"/>
              </a:rPr>
              <a:t>Observed Transitions</a:t>
            </a:r>
            <a:endParaRPr lang="en-US" dirty="0">
              <a:solidFill>
                <a:schemeClr val="accent2"/>
              </a:solidFill>
              <a:latin typeface="Calibri"/>
              <a:cs typeface="Calibri"/>
            </a:endParaRPr>
          </a:p>
        </p:txBody>
      </p:sp>
      <p:sp>
        <p:nvSpPr>
          <p:cNvPr id="20" name="Rectangle 19"/>
          <p:cNvSpPr/>
          <p:nvPr/>
        </p:nvSpPr>
        <p:spPr>
          <a:xfrm>
            <a:off x="1774837"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053869"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1" name="Rounded Rectangle 40"/>
          <p:cNvSpPr/>
          <p:nvPr/>
        </p:nvSpPr>
        <p:spPr>
          <a:xfrm>
            <a:off x="5140568" y="2057400"/>
            <a:ext cx="1905000" cy="533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a:cs typeface="Calibri"/>
              </a:rPr>
              <a:t>B, east, C, -2</a:t>
            </a:r>
          </a:p>
        </p:txBody>
      </p:sp>
      <p:graphicFrame>
        <p:nvGraphicFramePr>
          <p:cNvPr id="46" name="Table 45"/>
          <p:cNvGraphicFramePr>
            <a:graphicFrameLocks noGrp="1"/>
          </p:cNvGraphicFramePr>
          <p:nvPr/>
        </p:nvGraphicFramePr>
        <p:xfrm>
          <a:off x="3505200" y="2714487"/>
          <a:ext cx="2187564" cy="2086113"/>
        </p:xfrm>
        <a:graphic>
          <a:graphicData uri="http://schemas.openxmlformats.org/drawingml/2006/table">
            <a:tbl>
              <a:tblPr firstRow="1" bandRow="1">
                <a:tableStyleId>{5C22544A-7EE6-4342-B048-85BDC9FD1C3A}</a:tableStyleId>
              </a:tblPr>
              <a:tblGrid>
                <a:gridCol w="729188">
                  <a:extLst>
                    <a:ext uri="{9D8B030D-6E8A-4147-A177-3AD203B41FA5}">
                      <a16:colId xmlns:a16="http://schemas.microsoft.com/office/drawing/2014/main" val="20000"/>
                    </a:ext>
                  </a:extLst>
                </a:gridCol>
                <a:gridCol w="729188">
                  <a:extLst>
                    <a:ext uri="{9D8B030D-6E8A-4147-A177-3AD203B41FA5}">
                      <a16:colId xmlns:a16="http://schemas.microsoft.com/office/drawing/2014/main" val="20001"/>
                    </a:ext>
                  </a:extLst>
                </a:gridCol>
                <a:gridCol w="729188">
                  <a:extLst>
                    <a:ext uri="{9D8B030D-6E8A-4147-A177-3AD203B41FA5}">
                      <a16:colId xmlns:a16="http://schemas.microsoft.com/office/drawing/2014/main" val="20002"/>
                    </a:ext>
                  </a:extLst>
                </a:gridCol>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chemeClr val="tx1"/>
                          </a:solidFill>
                          <a:effectLst/>
                          <a:uLnTx/>
                          <a:uFillTx/>
                          <a:latin typeface="Calibri" pitchFamily="34" charset="0"/>
                          <a:ea typeface="+mn-ea"/>
                          <a:cs typeface="+mn-cs"/>
                        </a:rPr>
                        <a:t>0</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7" name="Rectangle 46"/>
          <p:cNvSpPr/>
          <p:nvPr/>
        </p:nvSpPr>
        <p:spPr>
          <a:xfrm>
            <a:off x="50145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8" name="Rectangle 47"/>
          <p:cNvSpPr/>
          <p:nvPr/>
        </p:nvSpPr>
        <p:spPr>
          <a:xfrm>
            <a:off x="42935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aphicFrame>
        <p:nvGraphicFramePr>
          <p:cNvPr id="49" name="Table 48"/>
          <p:cNvGraphicFramePr>
            <a:graphicFrameLocks noGrp="1"/>
          </p:cNvGraphicFramePr>
          <p:nvPr/>
        </p:nvGraphicFramePr>
        <p:xfrm>
          <a:off x="6477000" y="2714487"/>
          <a:ext cx="2187564" cy="2086113"/>
        </p:xfrm>
        <a:graphic>
          <a:graphicData uri="http://schemas.openxmlformats.org/drawingml/2006/table">
            <a:tbl>
              <a:tblPr firstRow="1" bandRow="1">
                <a:tableStyleId>{5C22544A-7EE6-4342-B048-85BDC9FD1C3A}</a:tableStyleId>
              </a:tblPr>
              <a:tblGrid>
                <a:gridCol w="729188">
                  <a:extLst>
                    <a:ext uri="{9D8B030D-6E8A-4147-A177-3AD203B41FA5}">
                      <a16:colId xmlns:a16="http://schemas.microsoft.com/office/drawing/2014/main" val="20000"/>
                    </a:ext>
                  </a:extLst>
                </a:gridCol>
                <a:gridCol w="729188">
                  <a:extLst>
                    <a:ext uri="{9D8B030D-6E8A-4147-A177-3AD203B41FA5}">
                      <a16:colId xmlns:a16="http://schemas.microsoft.com/office/drawing/2014/main" val="20001"/>
                    </a:ext>
                  </a:extLst>
                </a:gridCol>
                <a:gridCol w="729188">
                  <a:extLst>
                    <a:ext uri="{9D8B030D-6E8A-4147-A177-3AD203B41FA5}">
                      <a16:colId xmlns:a16="http://schemas.microsoft.com/office/drawing/2014/main" val="20002"/>
                    </a:ext>
                  </a:extLst>
                </a:gridCol>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chemeClr val="tx1"/>
                          </a:solidFill>
                          <a:effectLst/>
                          <a:uLnTx/>
                          <a:uFillTx/>
                          <a:latin typeface="Calibri" pitchFamily="34" charset="0"/>
                          <a:ea typeface="+mn-ea"/>
                          <a:cs typeface="+mn-cs"/>
                        </a:rPr>
                        <a:t>-1</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chemeClr val="tx1"/>
                          </a:solidFill>
                          <a:effectLst/>
                          <a:uLnTx/>
                          <a:uFillTx/>
                          <a:latin typeface="Calibri" pitchFamily="34" charset="0"/>
                          <a:ea typeface="+mn-ea"/>
                          <a:cs typeface="+mn-cs"/>
                        </a:rPr>
                        <a:t>0</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0" name="Rectangle 49"/>
          <p:cNvSpPr/>
          <p:nvPr/>
        </p:nvSpPr>
        <p:spPr>
          <a:xfrm>
            <a:off x="79863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1" name="Rectangle 50"/>
          <p:cNvSpPr/>
          <p:nvPr/>
        </p:nvSpPr>
        <p:spPr>
          <a:xfrm>
            <a:off x="72653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aphicFrame>
        <p:nvGraphicFramePr>
          <p:cNvPr id="52" name="Table 51"/>
          <p:cNvGraphicFramePr>
            <a:graphicFrameLocks noGrp="1"/>
          </p:cNvGraphicFramePr>
          <p:nvPr/>
        </p:nvGraphicFramePr>
        <p:xfrm>
          <a:off x="9448800" y="2714487"/>
          <a:ext cx="2187564" cy="2086113"/>
        </p:xfrm>
        <a:graphic>
          <a:graphicData uri="http://schemas.openxmlformats.org/drawingml/2006/table">
            <a:tbl>
              <a:tblPr firstRow="1" bandRow="1">
                <a:tableStyleId>{5C22544A-7EE6-4342-B048-85BDC9FD1C3A}</a:tableStyleId>
              </a:tblPr>
              <a:tblGrid>
                <a:gridCol w="729188">
                  <a:extLst>
                    <a:ext uri="{9D8B030D-6E8A-4147-A177-3AD203B41FA5}">
                      <a16:colId xmlns:a16="http://schemas.microsoft.com/office/drawing/2014/main" val="20000"/>
                    </a:ext>
                  </a:extLst>
                </a:gridCol>
                <a:gridCol w="729188">
                  <a:extLst>
                    <a:ext uri="{9D8B030D-6E8A-4147-A177-3AD203B41FA5}">
                      <a16:colId xmlns:a16="http://schemas.microsoft.com/office/drawing/2014/main" val="20001"/>
                    </a:ext>
                  </a:extLst>
                </a:gridCol>
                <a:gridCol w="729188">
                  <a:extLst>
                    <a:ext uri="{9D8B030D-6E8A-4147-A177-3AD203B41FA5}">
                      <a16:colId xmlns:a16="http://schemas.microsoft.com/office/drawing/2014/main" val="20002"/>
                    </a:ext>
                  </a:extLst>
                </a:gridCol>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chemeClr val="tx1"/>
                          </a:solidFill>
                          <a:effectLst/>
                          <a:uLnTx/>
                          <a:uFillTx/>
                          <a:latin typeface="Calibri" pitchFamily="34" charset="0"/>
                          <a:ea typeface="+mn-ea"/>
                          <a:cs typeface="+mn-cs"/>
                        </a:rPr>
                        <a:t>-1</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2600" b="0" dirty="0">
                          <a:solidFill>
                            <a:schemeClr val="tx1"/>
                          </a:solidFill>
                          <a:latin typeface="Calibri" pitchFamily="34" charset="0"/>
                        </a:rPr>
                        <a:t>3</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3" name="Rectangle 52"/>
          <p:cNvSpPr/>
          <p:nvPr/>
        </p:nvSpPr>
        <p:spPr>
          <a:xfrm>
            <a:off x="109581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4" name="Rectangle 53"/>
          <p:cNvSpPr/>
          <p:nvPr/>
        </p:nvSpPr>
        <p:spPr>
          <a:xfrm>
            <a:off x="102371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6" name="Rounded Rectangle 55"/>
          <p:cNvSpPr/>
          <p:nvPr/>
        </p:nvSpPr>
        <p:spPr>
          <a:xfrm>
            <a:off x="8109440" y="2057400"/>
            <a:ext cx="1905000" cy="533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a:cs typeface="Calibri"/>
              </a:rPr>
              <a:t>C, east, D, -2</a:t>
            </a:r>
          </a:p>
        </p:txBody>
      </p:sp>
      <p:graphicFrame>
        <p:nvGraphicFramePr>
          <p:cNvPr id="57" name="Table 56"/>
          <p:cNvGraphicFramePr>
            <a:graphicFrameLocks noGrp="1"/>
          </p:cNvGraphicFramePr>
          <p:nvPr/>
        </p:nvGraphicFramePr>
        <p:xfrm>
          <a:off x="533400" y="2713891"/>
          <a:ext cx="2224455" cy="2086710"/>
        </p:xfrm>
        <a:graphic>
          <a:graphicData uri="http://schemas.openxmlformats.org/drawingml/2006/table">
            <a:tbl>
              <a:tblPr firstRow="1" bandRow="1">
                <a:tableStyleId>{5C22544A-7EE6-4342-B048-85BDC9FD1C3A}</a:tableStyleId>
              </a:tblPr>
              <a:tblGrid>
                <a:gridCol w="741485">
                  <a:extLst>
                    <a:ext uri="{9D8B030D-6E8A-4147-A177-3AD203B41FA5}">
                      <a16:colId xmlns:a16="http://schemas.microsoft.com/office/drawing/2014/main" val="20000"/>
                    </a:ext>
                  </a:extLst>
                </a:gridCol>
                <a:gridCol w="741485">
                  <a:extLst>
                    <a:ext uri="{9D8B030D-6E8A-4147-A177-3AD203B41FA5}">
                      <a16:colId xmlns:a16="http://schemas.microsoft.com/office/drawing/2014/main" val="20001"/>
                    </a:ext>
                  </a:extLst>
                </a:gridCol>
                <a:gridCol w="741485">
                  <a:extLst>
                    <a:ext uri="{9D8B030D-6E8A-4147-A177-3AD203B41FA5}">
                      <a16:colId xmlns:a16="http://schemas.microsoft.com/office/drawing/2014/main" val="20002"/>
                    </a:ext>
                  </a:extLst>
                </a:gridCol>
              </a:tblGrid>
              <a:tr h="695570">
                <a:tc>
                  <a:txBody>
                    <a:bodyPr/>
                    <a:lstStyle/>
                    <a:p>
                      <a:pPr algn="ctr"/>
                      <a:endParaRPr lang="en-US" sz="29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5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9557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9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5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95570">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9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cxnSp>
        <p:nvCxnSpPr>
          <p:cNvPr id="59" name="Straight Connector 58"/>
          <p:cNvCxnSpPr/>
          <p:nvPr/>
        </p:nvCxnSpPr>
        <p:spPr>
          <a:xfrm>
            <a:off x="3141784" y="1066800"/>
            <a:ext cx="0" cy="579120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533400" y="1447800"/>
            <a:ext cx="2209800" cy="523220"/>
          </a:xfrm>
          <a:prstGeom prst="rect">
            <a:avLst/>
          </a:prstGeom>
          <a:noFill/>
        </p:spPr>
        <p:txBody>
          <a:bodyPr wrap="square" rtlCol="0">
            <a:spAutoFit/>
          </a:bodyPr>
          <a:lstStyle/>
          <a:p>
            <a:pPr algn="ctr"/>
            <a:r>
              <a:rPr lang="en-US" sz="2800" dirty="0">
                <a:solidFill>
                  <a:schemeClr val="accent2"/>
                </a:solidFill>
                <a:latin typeface="Calibri"/>
                <a:cs typeface="Calibri"/>
              </a:rPr>
              <a:t>States</a:t>
            </a:r>
            <a:endParaRPr lang="en-US" dirty="0">
              <a:solidFill>
                <a:schemeClr val="accent2"/>
              </a:solidFill>
              <a:latin typeface="Calibri"/>
              <a:cs typeface="Calibri"/>
            </a:endParaRPr>
          </a:p>
        </p:txBody>
      </p:sp>
      <p:sp>
        <p:nvSpPr>
          <p:cNvPr id="61" name="Oval 60"/>
          <p:cNvSpPr/>
          <p:nvPr/>
        </p:nvSpPr>
        <p:spPr>
          <a:xfrm>
            <a:off x="3607776"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2" name="Oval 61"/>
          <p:cNvSpPr/>
          <p:nvPr/>
        </p:nvSpPr>
        <p:spPr>
          <a:xfrm>
            <a:off x="7297616"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3" name="Oval 62"/>
          <p:cNvSpPr/>
          <p:nvPr/>
        </p:nvSpPr>
        <p:spPr>
          <a:xfrm>
            <a:off x="11016760"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66" name="Picture 65" descr="txp_fig"/>
          <p:cNvPicPr>
            <a:picLocks noChangeAspect="1"/>
          </p:cNvPicPr>
          <p:nvPr>
            <p:custDataLst>
              <p:tags r:id="rId1"/>
            </p:custDataLst>
          </p:nvPr>
        </p:nvPicPr>
        <p:blipFill>
          <a:blip r:embed="rId3" cstate="print"/>
          <a:stretch>
            <a:fillRect/>
          </a:stretch>
        </p:blipFill>
        <p:spPr bwMode="auto">
          <a:xfrm>
            <a:off x="3810284" y="5486400"/>
            <a:ext cx="7506717" cy="465736"/>
          </a:xfrm>
          <a:prstGeom prst="rect">
            <a:avLst/>
          </a:prstGeom>
          <a:noFill/>
          <a:ln/>
          <a:effectLst/>
        </p:spPr>
      </p:pic>
    </p:spTree>
    <p:extLst>
      <p:ext uri="{BB962C8B-B14F-4D97-AF65-F5344CB8AC3E}">
        <p14:creationId xmlns:p14="http://schemas.microsoft.com/office/powerpoint/2010/main" val="43671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1" grpId="0" animBg="1"/>
      <p:bldP spid="47" grpId="0" animBg="1"/>
      <p:bldP spid="48" grpId="0" animBg="1"/>
      <p:bldP spid="50" grpId="0" animBg="1"/>
      <p:bldP spid="51" grpId="0" animBg="1"/>
      <p:bldP spid="53" grpId="0" animBg="1"/>
      <p:bldP spid="54" grpId="0" animBg="1"/>
      <p:bldP spid="56" grpId="0" animBg="1"/>
      <p:bldP spid="61" grpId="0" animBg="1"/>
      <p:bldP spid="62" grpId="0" animBg="1"/>
      <p:bldP spid="6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sz="4000">
                <a:latin typeface="Calibri"/>
                <a:cs typeface="Calibri"/>
              </a:rPr>
              <a:t>Problems with TD Value Learning</a:t>
            </a:r>
          </a:p>
        </p:txBody>
      </p:sp>
      <p:sp>
        <p:nvSpPr>
          <p:cNvPr id="18435" name="Rectangle 3"/>
          <p:cNvSpPr>
            <a:spLocks noGrp="1" noChangeArrowheads="1"/>
          </p:cNvSpPr>
          <p:nvPr>
            <p:ph idx="1"/>
          </p:nvPr>
        </p:nvSpPr>
        <p:spPr>
          <a:xfrm>
            <a:off x="381000" y="1447800"/>
            <a:ext cx="11277600" cy="4800600"/>
          </a:xfrm>
        </p:spPr>
        <p:txBody>
          <a:bodyPr/>
          <a:lstStyle/>
          <a:p>
            <a:r>
              <a:rPr lang="en-US" sz="2800" dirty="0">
                <a:latin typeface="Calibri"/>
                <a:cs typeface="Calibri"/>
              </a:rPr>
              <a:t>TD value leaning is a model-free way to do policy evaluation, mimicking Bellman updates with running sample averages</a:t>
            </a:r>
          </a:p>
          <a:p>
            <a:r>
              <a:rPr lang="en-US" sz="2800" dirty="0">
                <a:latin typeface="Calibri"/>
                <a:cs typeface="Calibri"/>
              </a:rPr>
              <a:t>However, if we want to turn values into a (new) policy, we’re sunk:</a:t>
            </a:r>
          </a:p>
          <a:p>
            <a:endParaRPr lang="en-US" sz="2800" dirty="0">
              <a:latin typeface="Calibri"/>
              <a:cs typeface="Calibri"/>
            </a:endParaRPr>
          </a:p>
          <a:p>
            <a:endParaRPr lang="en-US" sz="2800" dirty="0">
              <a:latin typeface="Calibri"/>
              <a:cs typeface="Calibri"/>
            </a:endParaRPr>
          </a:p>
          <a:p>
            <a:endParaRPr lang="en-US" sz="2800" dirty="0">
              <a:latin typeface="Calibri"/>
              <a:cs typeface="Calibri"/>
            </a:endParaRPr>
          </a:p>
          <a:p>
            <a:endParaRPr lang="en-US" sz="2800" dirty="0">
              <a:latin typeface="Calibri"/>
              <a:cs typeface="Calibri"/>
            </a:endParaRPr>
          </a:p>
          <a:p>
            <a:r>
              <a:rPr lang="en-US" sz="2800" dirty="0">
                <a:latin typeface="Calibri"/>
                <a:cs typeface="Calibri"/>
              </a:rPr>
              <a:t>Idea: learn Q-values, not values</a:t>
            </a:r>
          </a:p>
          <a:p>
            <a:r>
              <a:rPr lang="en-US" sz="2800" dirty="0">
                <a:latin typeface="Calibri"/>
                <a:cs typeface="Calibri"/>
              </a:rPr>
              <a:t>Makes action selection model-free too!</a:t>
            </a:r>
          </a:p>
        </p:txBody>
      </p:sp>
      <p:pic>
        <p:nvPicPr>
          <p:cNvPr id="46" name="Picture 45" descr="txp_fig"/>
          <p:cNvPicPr>
            <a:picLocks noChangeAspect="1"/>
          </p:cNvPicPr>
          <p:nvPr>
            <p:custDataLst>
              <p:tags r:id="rId1"/>
            </p:custDataLst>
          </p:nvPr>
        </p:nvPicPr>
        <p:blipFill>
          <a:blip r:embed="rId4" cstate="print"/>
          <a:stretch>
            <a:fillRect/>
          </a:stretch>
        </p:blipFill>
        <p:spPr bwMode="auto">
          <a:xfrm>
            <a:off x="1676400" y="3229431"/>
            <a:ext cx="3271411" cy="450236"/>
          </a:xfrm>
          <a:prstGeom prst="rect">
            <a:avLst/>
          </a:prstGeom>
          <a:noFill/>
          <a:ln/>
          <a:effectLst/>
        </p:spPr>
      </p:pic>
      <p:pic>
        <p:nvPicPr>
          <p:cNvPr id="45" name="Picture 44" descr="txp_fig"/>
          <p:cNvPicPr>
            <a:picLocks noChangeAspect="1"/>
          </p:cNvPicPr>
          <p:nvPr>
            <p:custDataLst>
              <p:tags r:id="rId2"/>
            </p:custDataLst>
          </p:nvPr>
        </p:nvPicPr>
        <p:blipFill>
          <a:blip r:embed="rId5" cstate="print"/>
          <a:stretch>
            <a:fillRect/>
          </a:stretch>
        </p:blipFill>
        <p:spPr bwMode="auto">
          <a:xfrm>
            <a:off x="1676400" y="3978731"/>
            <a:ext cx="5323955" cy="593269"/>
          </a:xfrm>
          <a:prstGeom prst="rect">
            <a:avLst/>
          </a:prstGeom>
          <a:noFill/>
          <a:ln/>
          <a:effectLst/>
        </p:spPr>
      </p:pic>
      <p:grpSp>
        <p:nvGrpSpPr>
          <p:cNvPr id="26" name="Group 4"/>
          <p:cNvGrpSpPr>
            <a:grpSpLocks/>
          </p:cNvGrpSpPr>
          <p:nvPr/>
        </p:nvGrpSpPr>
        <p:grpSpPr bwMode="auto">
          <a:xfrm>
            <a:off x="8153400" y="3189014"/>
            <a:ext cx="3048000" cy="2754586"/>
            <a:chOff x="2400" y="1401"/>
            <a:chExt cx="1392" cy="1258"/>
          </a:xfrm>
        </p:grpSpPr>
        <p:sp>
          <p:nvSpPr>
            <p:cNvPr id="2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28" name="Group 6"/>
            <p:cNvGrpSpPr>
              <a:grpSpLocks/>
            </p:cNvGrpSpPr>
            <p:nvPr/>
          </p:nvGrpSpPr>
          <p:grpSpPr bwMode="auto">
            <a:xfrm>
              <a:off x="2529" y="1617"/>
              <a:ext cx="1263" cy="361"/>
              <a:chOff x="1584" y="1680"/>
              <a:chExt cx="2352" cy="336"/>
            </a:xfrm>
          </p:grpSpPr>
          <p:sp>
            <p:nvSpPr>
              <p:cNvPr id="41"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3"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4"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2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30" name="Group 12"/>
            <p:cNvGrpSpPr>
              <a:grpSpLocks/>
            </p:cNvGrpSpPr>
            <p:nvPr/>
          </p:nvGrpSpPr>
          <p:grpSpPr bwMode="auto">
            <a:xfrm>
              <a:off x="2400" y="2107"/>
              <a:ext cx="1057" cy="386"/>
              <a:chOff x="1536" y="2400"/>
              <a:chExt cx="1584" cy="624"/>
            </a:xfrm>
          </p:grpSpPr>
          <p:sp>
            <p:nvSpPr>
              <p:cNvPr id="3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31"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3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3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3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6463230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Active Reinforcement Learning</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5268" y="1447800"/>
            <a:ext cx="4541755" cy="2362200"/>
          </a:xfrm>
          <a:prstGeom prst="rect">
            <a:avLst/>
          </a:prstGeom>
          <a:noFill/>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14807" y="2365131"/>
            <a:ext cx="4805638" cy="2816469"/>
          </a:xfrm>
          <a:prstGeom prst="rect">
            <a:avLst/>
          </a:prstGeom>
          <a:noFill/>
        </p:spPr>
      </p:pic>
      <p:pic>
        <p:nvPicPr>
          <p:cNvPr id="3891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46192" y="4038600"/>
            <a:ext cx="4338616" cy="2263626"/>
          </a:xfrm>
          <a:prstGeom prst="rect">
            <a:avLst/>
          </a:prstGeom>
          <a:noFill/>
        </p:spPr>
      </p:pic>
    </p:spTree>
    <p:extLst>
      <p:ext uri="{BB962C8B-B14F-4D97-AF65-F5344CB8AC3E}">
        <p14:creationId xmlns:p14="http://schemas.microsoft.com/office/powerpoint/2010/main" val="15715547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Active Reinforcement Learning</a:t>
            </a:r>
          </a:p>
        </p:txBody>
      </p:sp>
      <p:sp>
        <p:nvSpPr>
          <p:cNvPr id="19459" name="Rectangle 3"/>
          <p:cNvSpPr>
            <a:spLocks noGrp="1" noChangeArrowheads="1"/>
          </p:cNvSpPr>
          <p:nvPr>
            <p:ph idx="1"/>
          </p:nvPr>
        </p:nvSpPr>
        <p:spPr>
          <a:xfrm>
            <a:off x="228600" y="1371600"/>
            <a:ext cx="10210800" cy="4525962"/>
          </a:xfrm>
        </p:spPr>
        <p:txBody>
          <a:bodyPr/>
          <a:lstStyle/>
          <a:p>
            <a:pPr>
              <a:lnSpc>
                <a:spcPct val="90000"/>
              </a:lnSpc>
            </a:pPr>
            <a:r>
              <a:rPr lang="en-US" sz="2800" dirty="0"/>
              <a:t>Full reinforcement learning: optimal policies (like value iteration)</a:t>
            </a:r>
          </a:p>
          <a:p>
            <a:pPr lvl="1">
              <a:lnSpc>
                <a:spcPct val="90000"/>
              </a:lnSpc>
            </a:pPr>
            <a:r>
              <a:rPr lang="en-US" sz="2400" dirty="0"/>
              <a:t>You don’t know the transitions T(</a:t>
            </a:r>
            <a:r>
              <a:rPr lang="en-US" sz="2400" dirty="0" err="1"/>
              <a:t>s,a,s</a:t>
            </a:r>
            <a:r>
              <a:rPr lang="en-US" sz="2400" dirty="0"/>
              <a:t>’)</a:t>
            </a:r>
          </a:p>
          <a:p>
            <a:pPr lvl="1">
              <a:lnSpc>
                <a:spcPct val="90000"/>
              </a:lnSpc>
            </a:pPr>
            <a:r>
              <a:rPr lang="en-US" sz="2400" dirty="0"/>
              <a:t>You don’t know the rewards R(</a:t>
            </a:r>
            <a:r>
              <a:rPr lang="en-US" sz="2400" dirty="0" err="1"/>
              <a:t>s,a,s</a:t>
            </a:r>
            <a:r>
              <a:rPr lang="en-US" sz="2400" dirty="0"/>
              <a:t>’)</a:t>
            </a:r>
          </a:p>
          <a:p>
            <a:pPr lvl="1">
              <a:lnSpc>
                <a:spcPct val="90000"/>
              </a:lnSpc>
            </a:pPr>
            <a:r>
              <a:rPr lang="en-US" sz="2400" dirty="0"/>
              <a:t>You choose the actions now</a:t>
            </a:r>
            <a:endParaRPr lang="en-US" sz="2400" dirty="0">
              <a:sym typeface="Symbol" pitchFamily="18" charset="2"/>
            </a:endParaRPr>
          </a:p>
          <a:p>
            <a:pPr lvl="1">
              <a:lnSpc>
                <a:spcPct val="90000"/>
              </a:lnSpc>
            </a:pPr>
            <a:r>
              <a:rPr lang="en-US" sz="2400" dirty="0">
                <a:solidFill>
                  <a:srgbClr val="CC0000"/>
                </a:solidFill>
              </a:rPr>
              <a:t>Goal: learn the optimal policy / values</a:t>
            </a:r>
          </a:p>
          <a:p>
            <a:pPr lvl="1">
              <a:lnSpc>
                <a:spcPct val="90000"/>
              </a:lnSpc>
            </a:pPr>
            <a:endParaRPr lang="en-US" sz="2400" dirty="0"/>
          </a:p>
          <a:p>
            <a:pPr>
              <a:lnSpc>
                <a:spcPct val="90000"/>
              </a:lnSpc>
            </a:pPr>
            <a:r>
              <a:rPr lang="en-US" sz="2800" dirty="0"/>
              <a:t>In this case:</a:t>
            </a:r>
          </a:p>
          <a:p>
            <a:pPr lvl="1">
              <a:lnSpc>
                <a:spcPct val="90000"/>
              </a:lnSpc>
            </a:pPr>
            <a:r>
              <a:rPr lang="en-US" sz="2400" dirty="0"/>
              <a:t>Learner makes choices!</a:t>
            </a:r>
          </a:p>
          <a:p>
            <a:pPr lvl="1">
              <a:lnSpc>
                <a:spcPct val="90000"/>
              </a:lnSpc>
            </a:pPr>
            <a:r>
              <a:rPr lang="en-US" sz="2400" dirty="0"/>
              <a:t>Fundamental tradeoff: exploration vs. exploitation</a:t>
            </a:r>
          </a:p>
          <a:p>
            <a:pPr lvl="1">
              <a:lnSpc>
                <a:spcPct val="90000"/>
              </a:lnSpc>
            </a:pPr>
            <a:r>
              <a:rPr lang="en-US" sz="2400" dirty="0"/>
              <a:t>This is NOT offline planning!  You actually take actions in the world and find out what happens…</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35228" y="2133600"/>
            <a:ext cx="4239685" cy="2049891"/>
          </a:xfrm>
          <a:prstGeom prst="rect">
            <a:avLst/>
          </a:prstGeom>
          <a:noFill/>
        </p:spPr>
      </p:pic>
    </p:spTree>
    <p:extLst>
      <p:ext uri="{BB962C8B-B14F-4D97-AF65-F5344CB8AC3E}">
        <p14:creationId xmlns:p14="http://schemas.microsoft.com/office/powerpoint/2010/main" val="1974305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Offline Planning</a:t>
            </a:r>
          </a:p>
        </p:txBody>
      </p:sp>
      <p:sp>
        <p:nvSpPr>
          <p:cNvPr id="3" name="Content Placeholder 2"/>
          <p:cNvSpPr>
            <a:spLocks noGrp="1"/>
          </p:cNvSpPr>
          <p:nvPr>
            <p:ph idx="1"/>
          </p:nvPr>
        </p:nvSpPr>
        <p:spPr>
          <a:xfrm>
            <a:off x="406400" y="1295400"/>
            <a:ext cx="11379200" cy="4729164"/>
          </a:xfrm>
        </p:spPr>
        <p:txBody>
          <a:bodyPr/>
          <a:lstStyle/>
          <a:p>
            <a:r>
              <a:rPr lang="en-US" sz="2800" dirty="0">
                <a:latin typeface="Calibri"/>
                <a:cs typeface="Calibri"/>
              </a:rPr>
              <a:t>Solving MDPs is offline planning</a:t>
            </a:r>
          </a:p>
          <a:p>
            <a:pPr lvl="1"/>
            <a:r>
              <a:rPr lang="en-US" sz="2400" dirty="0">
                <a:latin typeface="Calibri"/>
                <a:cs typeface="Calibri"/>
              </a:rPr>
              <a:t>You determine all quantities through computation</a:t>
            </a:r>
          </a:p>
          <a:p>
            <a:pPr lvl="1"/>
            <a:r>
              <a:rPr lang="en-US" sz="2400" dirty="0">
                <a:latin typeface="Calibri"/>
                <a:cs typeface="Calibri"/>
              </a:rPr>
              <a:t>You need to know the details of the MDP</a:t>
            </a:r>
          </a:p>
          <a:p>
            <a:pPr lvl="1"/>
            <a:r>
              <a:rPr lang="en-US" sz="2400" dirty="0">
                <a:latin typeface="Calibri"/>
                <a:cs typeface="Calibri"/>
              </a:rPr>
              <a:t>You do not actually play the game!</a:t>
            </a:r>
          </a:p>
        </p:txBody>
      </p:sp>
      <p:sp>
        <p:nvSpPr>
          <p:cNvPr id="4" name="TextBox 3"/>
          <p:cNvSpPr txBox="1"/>
          <p:nvPr/>
        </p:nvSpPr>
        <p:spPr>
          <a:xfrm>
            <a:off x="1219200" y="4495800"/>
            <a:ext cx="2590800" cy="523220"/>
          </a:xfrm>
          <a:prstGeom prst="rect">
            <a:avLst/>
          </a:prstGeom>
          <a:noFill/>
        </p:spPr>
        <p:txBody>
          <a:bodyPr wrap="square" rtlCol="0">
            <a:spAutoFit/>
          </a:bodyPr>
          <a:lstStyle/>
          <a:p>
            <a:r>
              <a:rPr lang="en-US" sz="2800" dirty="0">
                <a:solidFill>
                  <a:srgbClr val="C00000"/>
                </a:solidFill>
                <a:latin typeface="Calibri"/>
                <a:cs typeface="Calibri"/>
              </a:rPr>
              <a:t>Play Red</a:t>
            </a:r>
          </a:p>
        </p:txBody>
      </p:sp>
      <p:sp>
        <p:nvSpPr>
          <p:cNvPr id="5" name="TextBox 4"/>
          <p:cNvSpPr txBox="1"/>
          <p:nvPr/>
        </p:nvSpPr>
        <p:spPr>
          <a:xfrm>
            <a:off x="1219200" y="5420380"/>
            <a:ext cx="2590800" cy="523220"/>
          </a:xfrm>
          <a:prstGeom prst="rect">
            <a:avLst/>
          </a:prstGeom>
          <a:noFill/>
        </p:spPr>
        <p:txBody>
          <a:bodyPr wrap="square" rtlCol="0">
            <a:spAutoFit/>
          </a:bodyPr>
          <a:lstStyle/>
          <a:p>
            <a:r>
              <a:rPr lang="en-US" sz="2800" dirty="0">
                <a:solidFill>
                  <a:srgbClr val="0070C0"/>
                </a:solidFill>
                <a:latin typeface="Calibri"/>
                <a:cs typeface="Calibri"/>
              </a:rPr>
              <a:t>Play Blue</a:t>
            </a:r>
          </a:p>
        </p:txBody>
      </p:sp>
      <p:sp>
        <p:nvSpPr>
          <p:cNvPr id="6" name="TextBox 5"/>
          <p:cNvSpPr txBox="1"/>
          <p:nvPr/>
        </p:nvSpPr>
        <p:spPr>
          <a:xfrm>
            <a:off x="3429000" y="3667780"/>
            <a:ext cx="4876800" cy="523220"/>
          </a:xfrm>
          <a:prstGeom prst="rect">
            <a:avLst/>
          </a:prstGeom>
          <a:noFill/>
        </p:spPr>
        <p:txBody>
          <a:bodyPr wrap="square" rtlCol="0">
            <a:spAutoFit/>
          </a:bodyPr>
          <a:lstStyle/>
          <a:p>
            <a:r>
              <a:rPr lang="en-US" sz="2800" dirty="0">
                <a:latin typeface="Calibri"/>
                <a:cs typeface="Calibri"/>
              </a:rPr>
              <a:t>Value</a:t>
            </a:r>
          </a:p>
        </p:txBody>
      </p:sp>
      <p:sp>
        <p:nvSpPr>
          <p:cNvPr id="7" name="Rounded Rectangle 6"/>
          <p:cNvSpPr/>
          <p:nvPr/>
        </p:nvSpPr>
        <p:spPr>
          <a:xfrm>
            <a:off x="9525000" y="1371600"/>
            <a:ext cx="2209800" cy="1752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latin typeface="Calibri"/>
                <a:cs typeface="Calibri"/>
              </a:rPr>
              <a:t>No discount</a:t>
            </a:r>
          </a:p>
          <a:p>
            <a:pPr algn="ctr"/>
            <a:endParaRPr lang="en-US" sz="400" i="1" dirty="0">
              <a:solidFill>
                <a:schemeClr val="tx1"/>
              </a:solidFill>
              <a:latin typeface="Calibri"/>
              <a:cs typeface="Calibri"/>
            </a:endParaRPr>
          </a:p>
          <a:p>
            <a:pPr algn="ctr"/>
            <a:r>
              <a:rPr lang="en-US" sz="2000" i="1" dirty="0">
                <a:solidFill>
                  <a:schemeClr val="tx1"/>
                </a:solidFill>
                <a:latin typeface="Calibri"/>
                <a:cs typeface="Calibri"/>
              </a:rPr>
              <a:t>100 time steps</a:t>
            </a:r>
            <a:endParaRPr lang="en-US" sz="800" i="1" dirty="0">
              <a:solidFill>
                <a:schemeClr val="tx1"/>
              </a:solidFill>
              <a:latin typeface="Calibri"/>
              <a:cs typeface="Calibri"/>
            </a:endParaRPr>
          </a:p>
          <a:p>
            <a:pPr algn="ctr"/>
            <a:endParaRPr lang="en-US" sz="400" i="1" dirty="0">
              <a:solidFill>
                <a:schemeClr val="tx1"/>
              </a:solidFill>
              <a:latin typeface="Calibri"/>
              <a:cs typeface="Calibri"/>
            </a:endParaRPr>
          </a:p>
          <a:p>
            <a:pPr algn="ctr"/>
            <a:r>
              <a:rPr lang="en-US" sz="2000" i="1" dirty="0">
                <a:solidFill>
                  <a:schemeClr val="tx1"/>
                </a:solidFill>
                <a:latin typeface="Calibri"/>
                <a:cs typeface="Calibri"/>
              </a:rPr>
              <a:t>Both states have the same value</a:t>
            </a:r>
          </a:p>
        </p:txBody>
      </p:sp>
      <p:sp>
        <p:nvSpPr>
          <p:cNvPr id="8" name="TextBox 7"/>
          <p:cNvSpPr txBox="1"/>
          <p:nvPr/>
        </p:nvSpPr>
        <p:spPr>
          <a:xfrm>
            <a:off x="3352800" y="4505980"/>
            <a:ext cx="1066800" cy="523220"/>
          </a:xfrm>
          <a:prstGeom prst="rect">
            <a:avLst/>
          </a:prstGeom>
          <a:noFill/>
        </p:spPr>
        <p:txBody>
          <a:bodyPr wrap="square" rtlCol="0">
            <a:spAutoFit/>
          </a:bodyPr>
          <a:lstStyle/>
          <a:p>
            <a:pPr algn="r"/>
            <a:r>
              <a:rPr lang="en-US" sz="2800" dirty="0">
                <a:latin typeface="Calibri"/>
                <a:cs typeface="Calibri"/>
              </a:rPr>
              <a:t>150</a:t>
            </a:r>
          </a:p>
        </p:txBody>
      </p:sp>
      <p:sp>
        <p:nvSpPr>
          <p:cNvPr id="9" name="TextBox 8"/>
          <p:cNvSpPr txBox="1"/>
          <p:nvPr/>
        </p:nvSpPr>
        <p:spPr>
          <a:xfrm>
            <a:off x="3352800" y="5420380"/>
            <a:ext cx="1066800" cy="523220"/>
          </a:xfrm>
          <a:prstGeom prst="rect">
            <a:avLst/>
          </a:prstGeom>
          <a:noFill/>
        </p:spPr>
        <p:txBody>
          <a:bodyPr wrap="square" rtlCol="0">
            <a:spAutoFit/>
          </a:bodyPr>
          <a:lstStyle/>
          <a:p>
            <a:pPr algn="r"/>
            <a:r>
              <a:rPr lang="en-US" sz="2800" dirty="0">
                <a:latin typeface="Calibri"/>
                <a:cs typeface="Calibri"/>
              </a:rPr>
              <a:t>100</a:t>
            </a:r>
          </a:p>
        </p:txBody>
      </p:sp>
      <p:grpSp>
        <p:nvGrpSpPr>
          <p:cNvPr id="24" name="Group 23"/>
          <p:cNvGrpSpPr/>
          <p:nvPr/>
        </p:nvGrpSpPr>
        <p:grpSpPr>
          <a:xfrm>
            <a:off x="5410200" y="3304073"/>
            <a:ext cx="6705600" cy="2696855"/>
            <a:chOff x="1600200" y="1815326"/>
            <a:chExt cx="8756724" cy="3521777"/>
          </a:xfrm>
        </p:grpSpPr>
        <p:sp>
          <p:nvSpPr>
            <p:cNvPr id="10" name="Oval 9"/>
            <p:cNvSpPr/>
            <p:nvPr/>
          </p:nvSpPr>
          <p:spPr>
            <a:xfrm>
              <a:off x="3276600" y="3276601"/>
              <a:ext cx="685800" cy="685800"/>
            </a:xfrm>
            <a:prstGeom prst="ellipse">
              <a:avLst/>
            </a:prstGeom>
            <a:solidFill>
              <a:schemeClr val="bg1"/>
            </a:solidFill>
            <a:ln w="571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008000"/>
                  </a:solidFill>
                  <a:latin typeface="Calibri"/>
                  <a:cs typeface="Calibri"/>
                </a:rPr>
                <a:t>W</a:t>
              </a:r>
            </a:p>
          </p:txBody>
        </p:sp>
        <p:sp>
          <p:nvSpPr>
            <p:cNvPr id="11" name="Oval 10"/>
            <p:cNvSpPr/>
            <p:nvPr/>
          </p:nvSpPr>
          <p:spPr>
            <a:xfrm>
              <a:off x="8229600" y="3276601"/>
              <a:ext cx="685800" cy="68580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libri"/>
                  <a:cs typeface="Calibri"/>
                </a:rPr>
                <a:t>L</a:t>
              </a:r>
            </a:p>
          </p:txBody>
        </p:sp>
        <p:cxnSp>
          <p:nvCxnSpPr>
            <p:cNvPr id="12" name="Curved Connector 11"/>
            <p:cNvCxnSpPr>
              <a:stCxn id="10" idx="0"/>
              <a:endCxn id="11" idx="1"/>
            </p:cNvCxnSpPr>
            <p:nvPr/>
          </p:nvCxnSpPr>
          <p:spPr>
            <a:xfrm rot="16200000" flipH="1">
              <a:off x="5924549" y="971551"/>
              <a:ext cx="100433" cy="4710533"/>
            </a:xfrm>
            <a:prstGeom prst="curvedConnector3">
              <a:avLst>
                <a:gd name="adj1" fmla="val -822914"/>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Curved Connector 13"/>
            <p:cNvCxnSpPr>
              <a:stCxn id="10" idx="0"/>
              <a:endCxn id="10" idx="6"/>
            </p:cNvCxnSpPr>
            <p:nvPr/>
          </p:nvCxnSpPr>
          <p:spPr>
            <a:xfrm rot="16200000" flipH="1">
              <a:off x="3619500" y="3276601"/>
              <a:ext cx="342900" cy="342900"/>
            </a:xfrm>
            <a:prstGeom prst="curvedConnector4">
              <a:avLst>
                <a:gd name="adj1" fmla="val -87180"/>
                <a:gd name="adj2" fmla="val 338462"/>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11" idx="4"/>
              <a:endCxn id="10" idx="5"/>
            </p:cNvCxnSpPr>
            <p:nvPr/>
          </p:nvCxnSpPr>
          <p:spPr>
            <a:xfrm rot="5400000" flipH="1">
              <a:off x="6167017" y="1556919"/>
              <a:ext cx="100433" cy="4710533"/>
            </a:xfrm>
            <a:prstGeom prst="curvedConnector3">
              <a:avLst>
                <a:gd name="adj1" fmla="val -927967"/>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5" name="Curved Connector 13"/>
            <p:cNvCxnSpPr>
              <a:stCxn id="11" idx="4"/>
              <a:endCxn id="11" idx="2"/>
            </p:cNvCxnSpPr>
            <p:nvPr/>
          </p:nvCxnSpPr>
          <p:spPr>
            <a:xfrm rot="5400000" flipH="1">
              <a:off x="8229600" y="3619501"/>
              <a:ext cx="342900" cy="342900"/>
            </a:xfrm>
            <a:prstGeom prst="curvedConnector4">
              <a:avLst>
                <a:gd name="adj1" fmla="val -84616"/>
                <a:gd name="adj2" fmla="val 325641"/>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 name="Curved Connector 29"/>
            <p:cNvCxnSpPr>
              <a:stCxn id="11" idx="6"/>
              <a:endCxn id="10" idx="4"/>
            </p:cNvCxnSpPr>
            <p:nvPr/>
          </p:nvCxnSpPr>
          <p:spPr>
            <a:xfrm flipH="1">
              <a:off x="3619500" y="3619501"/>
              <a:ext cx="5295900" cy="342900"/>
            </a:xfrm>
            <a:prstGeom prst="curvedConnector4">
              <a:avLst>
                <a:gd name="adj1" fmla="val -7681"/>
                <a:gd name="adj2" fmla="val 589178"/>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 name="Curved Connector 13"/>
            <p:cNvCxnSpPr>
              <a:stCxn id="10" idx="4"/>
              <a:endCxn id="10" idx="2"/>
            </p:cNvCxnSpPr>
            <p:nvPr/>
          </p:nvCxnSpPr>
          <p:spPr>
            <a:xfrm rot="5400000" flipH="1">
              <a:off x="3276600" y="3619501"/>
              <a:ext cx="342900" cy="342900"/>
            </a:xfrm>
            <a:prstGeom prst="curvedConnector4">
              <a:avLst>
                <a:gd name="adj1" fmla="val -376924"/>
                <a:gd name="adj2" fmla="val 415385"/>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600200" y="3769613"/>
              <a:ext cx="995082" cy="1567488"/>
            </a:xfrm>
            <a:prstGeom prst="rect">
              <a:avLst/>
            </a:prstGeom>
            <a:noFill/>
          </p:spPr>
          <p:txBody>
            <a:bodyPr wrap="square" rtlCol="0">
              <a:spAutoFit/>
            </a:bodyPr>
            <a:lstStyle/>
            <a:p>
              <a:r>
                <a:rPr lang="en-US" sz="2400" dirty="0">
                  <a:solidFill>
                    <a:srgbClr val="008000"/>
                  </a:solidFill>
                  <a:latin typeface="Calibri"/>
                  <a:cs typeface="Calibri"/>
                </a:rPr>
                <a:t>$1</a:t>
              </a:r>
            </a:p>
            <a:p>
              <a:endParaRPr lang="en-US" sz="2400" dirty="0">
                <a:latin typeface="Calibri"/>
                <a:cs typeface="Calibri"/>
              </a:endParaRPr>
            </a:p>
            <a:p>
              <a:r>
                <a:rPr lang="en-US" sz="2400" dirty="0">
                  <a:latin typeface="Calibri"/>
                  <a:cs typeface="Calibri"/>
                </a:rPr>
                <a:t>1.0</a:t>
              </a:r>
            </a:p>
          </p:txBody>
        </p:sp>
        <p:sp>
          <p:nvSpPr>
            <p:cNvPr id="19" name="TextBox 18"/>
            <p:cNvSpPr txBox="1"/>
            <p:nvPr/>
          </p:nvSpPr>
          <p:spPr>
            <a:xfrm>
              <a:off x="9349291" y="3769614"/>
              <a:ext cx="1007633" cy="1567489"/>
            </a:xfrm>
            <a:prstGeom prst="rect">
              <a:avLst/>
            </a:prstGeom>
            <a:noFill/>
          </p:spPr>
          <p:txBody>
            <a:bodyPr wrap="square" rtlCol="0">
              <a:spAutoFit/>
            </a:bodyPr>
            <a:lstStyle/>
            <a:p>
              <a:r>
                <a:rPr lang="en-US" sz="2400" dirty="0">
                  <a:solidFill>
                    <a:srgbClr val="008000"/>
                  </a:solidFill>
                  <a:latin typeface="Calibri"/>
                  <a:cs typeface="Calibri"/>
                </a:rPr>
                <a:t>$1</a:t>
              </a:r>
            </a:p>
            <a:p>
              <a:endParaRPr lang="en-US" sz="2400" dirty="0">
                <a:latin typeface="Calibri"/>
                <a:cs typeface="Calibri"/>
              </a:endParaRPr>
            </a:p>
            <a:p>
              <a:r>
                <a:rPr lang="en-US" sz="2400" dirty="0">
                  <a:latin typeface="Calibri"/>
                  <a:cs typeface="Calibri"/>
                </a:rPr>
                <a:t>1.0</a:t>
              </a:r>
            </a:p>
          </p:txBody>
        </p:sp>
        <p:sp>
          <p:nvSpPr>
            <p:cNvPr id="20" name="TextBox 19"/>
            <p:cNvSpPr txBox="1"/>
            <p:nvPr/>
          </p:nvSpPr>
          <p:spPr>
            <a:xfrm>
              <a:off x="5333999" y="1815326"/>
              <a:ext cx="2133600" cy="602880"/>
            </a:xfrm>
            <a:prstGeom prst="rect">
              <a:avLst/>
            </a:prstGeom>
            <a:noFill/>
          </p:spPr>
          <p:txBody>
            <a:bodyPr wrap="square" rtlCol="0">
              <a:spAutoFit/>
            </a:bodyPr>
            <a:lstStyle/>
            <a:p>
              <a:r>
                <a:rPr lang="en-US" sz="2400" dirty="0">
                  <a:latin typeface="Calibri"/>
                  <a:cs typeface="Calibri"/>
                </a:rPr>
                <a:t>0.25 	</a:t>
              </a:r>
              <a:r>
                <a:rPr lang="en-US" sz="2400" dirty="0">
                  <a:solidFill>
                    <a:srgbClr val="008000"/>
                  </a:solidFill>
                  <a:latin typeface="Calibri"/>
                  <a:cs typeface="Calibri"/>
                </a:rPr>
                <a:t>$0</a:t>
              </a:r>
              <a:endParaRPr lang="en-US" sz="2400" dirty="0">
                <a:latin typeface="Calibri"/>
                <a:cs typeface="Calibri"/>
              </a:endParaRPr>
            </a:p>
          </p:txBody>
        </p:sp>
        <p:sp>
          <p:nvSpPr>
            <p:cNvPr id="21" name="TextBox 20"/>
            <p:cNvSpPr txBox="1"/>
            <p:nvPr/>
          </p:nvSpPr>
          <p:spPr>
            <a:xfrm>
              <a:off x="4800600" y="2826603"/>
              <a:ext cx="2133600" cy="1085185"/>
            </a:xfrm>
            <a:prstGeom prst="rect">
              <a:avLst/>
            </a:prstGeom>
            <a:noFill/>
          </p:spPr>
          <p:txBody>
            <a:bodyPr wrap="square" rtlCol="0">
              <a:spAutoFit/>
            </a:bodyPr>
            <a:lstStyle/>
            <a:p>
              <a:r>
                <a:rPr lang="en-US" sz="2400" dirty="0">
                  <a:latin typeface="Calibri"/>
                  <a:cs typeface="Calibri"/>
                </a:rPr>
                <a:t>0.75 </a:t>
              </a:r>
            </a:p>
            <a:p>
              <a:r>
                <a:rPr lang="en-US" sz="2400" dirty="0">
                  <a:solidFill>
                    <a:srgbClr val="008000"/>
                  </a:solidFill>
                  <a:latin typeface="Calibri"/>
                  <a:cs typeface="Calibri"/>
                </a:rPr>
                <a:t>$2</a:t>
              </a:r>
              <a:endParaRPr lang="en-US" sz="2400" dirty="0">
                <a:latin typeface="Calibri"/>
                <a:cs typeface="Calibri"/>
              </a:endParaRPr>
            </a:p>
          </p:txBody>
        </p:sp>
        <p:sp>
          <p:nvSpPr>
            <p:cNvPr id="22" name="TextBox 21"/>
            <p:cNvSpPr txBox="1"/>
            <p:nvPr/>
          </p:nvSpPr>
          <p:spPr>
            <a:xfrm>
              <a:off x="5282004" y="4267157"/>
              <a:ext cx="2133600" cy="602880"/>
            </a:xfrm>
            <a:prstGeom prst="rect">
              <a:avLst/>
            </a:prstGeom>
            <a:noFill/>
          </p:spPr>
          <p:txBody>
            <a:bodyPr wrap="square" rtlCol="0">
              <a:spAutoFit/>
            </a:bodyPr>
            <a:lstStyle/>
            <a:p>
              <a:r>
                <a:rPr lang="en-US" sz="2400" dirty="0">
                  <a:latin typeface="Calibri"/>
                  <a:cs typeface="Calibri"/>
                </a:rPr>
                <a:t>0.75 	</a:t>
              </a:r>
              <a:r>
                <a:rPr lang="en-US" sz="2400" dirty="0">
                  <a:solidFill>
                    <a:srgbClr val="008000"/>
                  </a:solidFill>
                  <a:latin typeface="Calibri"/>
                  <a:cs typeface="Calibri"/>
                </a:rPr>
                <a:t>$2</a:t>
              </a:r>
              <a:endParaRPr lang="en-US" sz="2400" dirty="0">
                <a:latin typeface="Calibri"/>
                <a:cs typeface="Calibri"/>
              </a:endParaRPr>
            </a:p>
          </p:txBody>
        </p:sp>
        <p:sp>
          <p:nvSpPr>
            <p:cNvPr id="23" name="TextBox 22"/>
            <p:cNvSpPr txBox="1"/>
            <p:nvPr/>
          </p:nvSpPr>
          <p:spPr>
            <a:xfrm>
              <a:off x="6730701" y="3137634"/>
              <a:ext cx="2133600" cy="1085185"/>
            </a:xfrm>
            <a:prstGeom prst="rect">
              <a:avLst/>
            </a:prstGeom>
            <a:noFill/>
          </p:spPr>
          <p:txBody>
            <a:bodyPr wrap="square" rtlCol="0">
              <a:spAutoFit/>
            </a:bodyPr>
            <a:lstStyle/>
            <a:p>
              <a:r>
                <a:rPr lang="en-US" sz="2400" dirty="0">
                  <a:latin typeface="Calibri"/>
                  <a:cs typeface="Calibri"/>
                </a:rPr>
                <a:t>0.25 </a:t>
              </a:r>
            </a:p>
            <a:p>
              <a:r>
                <a:rPr lang="en-US" sz="2400" dirty="0">
                  <a:solidFill>
                    <a:srgbClr val="008000"/>
                  </a:solidFill>
                  <a:latin typeface="Calibri"/>
                  <a:cs typeface="Calibri"/>
                </a:rPr>
                <a:t>$0</a:t>
              </a:r>
              <a:endParaRPr lang="en-US" sz="2400" dirty="0">
                <a:latin typeface="Calibri"/>
                <a:cs typeface="Calibri"/>
              </a:endParaRPr>
            </a:p>
          </p:txBody>
        </p:sp>
      </p:grpSp>
      <p:sp>
        <p:nvSpPr>
          <p:cNvPr id="25" name="Rounded Rectangle 24"/>
          <p:cNvSpPr/>
          <p:nvPr/>
        </p:nvSpPr>
        <p:spPr>
          <a:xfrm>
            <a:off x="762000" y="3429000"/>
            <a:ext cx="4191000" cy="28956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extLst>
      <p:ext uri="{BB962C8B-B14F-4D97-AF65-F5344CB8AC3E}">
        <p14:creationId xmlns:p14="http://schemas.microsoft.com/office/powerpoint/2010/main" val="534279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atin typeface="Calibri"/>
                <a:cs typeface="Calibri"/>
                <a:sym typeface="Symbol" pitchFamily="18" charset="2"/>
              </a:rPr>
              <a:t>Detour: Q-Value Iteration</a:t>
            </a:r>
          </a:p>
        </p:txBody>
      </p:sp>
      <p:sp>
        <p:nvSpPr>
          <p:cNvPr id="1757187" name="Rectangle 3"/>
          <p:cNvSpPr>
            <a:spLocks noGrp="1" noChangeArrowheads="1"/>
          </p:cNvSpPr>
          <p:nvPr>
            <p:ph idx="1"/>
          </p:nvPr>
        </p:nvSpPr>
        <p:spPr>
          <a:xfrm>
            <a:off x="457200" y="1447800"/>
            <a:ext cx="11277600" cy="4800600"/>
          </a:xfrm>
        </p:spPr>
        <p:txBody>
          <a:bodyPr/>
          <a:lstStyle/>
          <a:p>
            <a:pPr>
              <a:lnSpc>
                <a:spcPct val="80000"/>
              </a:lnSpc>
            </a:pPr>
            <a:r>
              <a:rPr lang="en-US" sz="2400" dirty="0">
                <a:latin typeface="Calibri"/>
                <a:cs typeface="Calibri"/>
              </a:rPr>
              <a:t>Value iteration: find successive (depth-limited) values</a:t>
            </a:r>
          </a:p>
          <a:p>
            <a:pPr lvl="1">
              <a:lnSpc>
                <a:spcPct val="80000"/>
              </a:lnSpc>
            </a:pPr>
            <a:r>
              <a:rPr lang="en-US" sz="2000" dirty="0">
                <a:latin typeface="Calibri"/>
                <a:cs typeface="Calibri"/>
              </a:rPr>
              <a:t>Start with V</a:t>
            </a:r>
            <a:r>
              <a:rPr lang="en-US" sz="2000" baseline="-25000" dirty="0">
                <a:latin typeface="Calibri"/>
                <a:cs typeface="Calibri"/>
              </a:rPr>
              <a:t>0</a:t>
            </a:r>
            <a:r>
              <a:rPr lang="en-US" sz="2000" dirty="0">
                <a:latin typeface="Calibri"/>
                <a:cs typeface="Calibri"/>
              </a:rPr>
              <a:t>(s) = 0, which we know is right</a:t>
            </a:r>
          </a:p>
          <a:p>
            <a:pPr lvl="1">
              <a:lnSpc>
                <a:spcPct val="80000"/>
              </a:lnSpc>
            </a:pPr>
            <a:r>
              <a:rPr lang="en-US" sz="2000" dirty="0">
                <a:latin typeface="Calibri"/>
                <a:cs typeface="Calibri"/>
              </a:rPr>
              <a:t>Given </a:t>
            </a:r>
            <a:r>
              <a:rPr lang="en-US" sz="2000" dirty="0" err="1">
                <a:latin typeface="Calibri"/>
                <a:cs typeface="Calibri"/>
              </a:rPr>
              <a:t>V</a:t>
            </a:r>
            <a:r>
              <a:rPr lang="en-US" sz="2000" baseline="-25000" dirty="0" err="1">
                <a:latin typeface="Calibri"/>
                <a:cs typeface="Calibri"/>
              </a:rPr>
              <a:t>k</a:t>
            </a:r>
            <a:r>
              <a:rPr lang="en-US" sz="2000" dirty="0">
                <a:latin typeface="Calibri"/>
                <a:cs typeface="Calibri"/>
              </a:rPr>
              <a:t>, calculate the depth k+1 values for all states:</a:t>
            </a:r>
          </a:p>
          <a:p>
            <a:pPr lvl="1">
              <a:lnSpc>
                <a:spcPct val="80000"/>
              </a:lnSpc>
            </a:pPr>
            <a:endParaRPr lang="en-US" sz="2000" dirty="0">
              <a:latin typeface="Calibri"/>
              <a:cs typeface="Calibri"/>
            </a:endParaRPr>
          </a:p>
          <a:p>
            <a:pPr lvl="1">
              <a:lnSpc>
                <a:spcPct val="80000"/>
              </a:lnSpc>
            </a:pPr>
            <a:endParaRPr lang="en-US" sz="2000" dirty="0">
              <a:latin typeface="Calibri"/>
              <a:cs typeface="Calibri"/>
            </a:endParaRPr>
          </a:p>
          <a:p>
            <a:pPr lvl="1">
              <a:lnSpc>
                <a:spcPct val="80000"/>
              </a:lnSpc>
            </a:pPr>
            <a:endParaRPr lang="en-US" sz="2000" dirty="0">
              <a:latin typeface="Calibri"/>
              <a:cs typeface="Calibri"/>
            </a:endParaRPr>
          </a:p>
          <a:p>
            <a:pPr>
              <a:lnSpc>
                <a:spcPct val="80000"/>
              </a:lnSpc>
            </a:pPr>
            <a:endParaRPr lang="en-US" sz="2400" dirty="0">
              <a:latin typeface="Calibri"/>
              <a:cs typeface="Calibri"/>
            </a:endParaRPr>
          </a:p>
          <a:p>
            <a:pPr>
              <a:lnSpc>
                <a:spcPct val="80000"/>
              </a:lnSpc>
            </a:pPr>
            <a:r>
              <a:rPr lang="en-US" sz="2400" dirty="0">
                <a:latin typeface="Calibri"/>
                <a:cs typeface="Calibri"/>
              </a:rPr>
              <a:t>But Q-values are more useful, so compute them instead</a:t>
            </a:r>
          </a:p>
          <a:p>
            <a:pPr lvl="1">
              <a:lnSpc>
                <a:spcPct val="80000"/>
              </a:lnSpc>
            </a:pPr>
            <a:r>
              <a:rPr lang="en-US" sz="2000" dirty="0">
                <a:latin typeface="Calibri"/>
                <a:cs typeface="Calibri"/>
              </a:rPr>
              <a:t>Start with Q</a:t>
            </a:r>
            <a:r>
              <a:rPr lang="en-US" sz="2000" baseline="-25000" dirty="0">
                <a:latin typeface="Calibri"/>
                <a:cs typeface="Calibri"/>
              </a:rPr>
              <a:t>0</a:t>
            </a:r>
            <a:r>
              <a:rPr lang="en-US" sz="2000" dirty="0">
                <a:latin typeface="Calibri"/>
                <a:cs typeface="Calibri"/>
              </a:rPr>
              <a:t>(</a:t>
            </a:r>
            <a:r>
              <a:rPr lang="en-US" sz="2000" dirty="0" err="1">
                <a:latin typeface="Calibri"/>
                <a:cs typeface="Calibri"/>
              </a:rPr>
              <a:t>s,a</a:t>
            </a:r>
            <a:r>
              <a:rPr lang="en-US" sz="2000" dirty="0">
                <a:latin typeface="Calibri"/>
                <a:cs typeface="Calibri"/>
              </a:rPr>
              <a:t>) = 0, which we know is right</a:t>
            </a:r>
          </a:p>
          <a:p>
            <a:pPr lvl="1">
              <a:lnSpc>
                <a:spcPct val="80000"/>
              </a:lnSpc>
            </a:pPr>
            <a:r>
              <a:rPr lang="en-US" sz="2000" dirty="0">
                <a:latin typeface="Calibri"/>
                <a:cs typeface="Calibri"/>
              </a:rPr>
              <a:t>Given </a:t>
            </a:r>
            <a:r>
              <a:rPr lang="en-US" sz="2000" dirty="0" err="1">
                <a:latin typeface="Calibri"/>
                <a:cs typeface="Calibri"/>
              </a:rPr>
              <a:t>Q</a:t>
            </a:r>
            <a:r>
              <a:rPr lang="en-US" sz="2000" baseline="-25000" dirty="0" err="1">
                <a:latin typeface="Calibri"/>
                <a:cs typeface="Calibri"/>
              </a:rPr>
              <a:t>k</a:t>
            </a:r>
            <a:r>
              <a:rPr lang="en-US" sz="2000" dirty="0">
                <a:latin typeface="Calibri"/>
                <a:cs typeface="Calibri"/>
              </a:rPr>
              <a:t>, calculate the depth k+1 q-values for all q-states:</a:t>
            </a:r>
            <a:endParaRPr lang="en-US" sz="2400" dirty="0">
              <a:latin typeface="Calibri"/>
              <a:cs typeface="Calibri"/>
            </a:endParaRPr>
          </a:p>
        </p:txBody>
      </p:sp>
      <p:pic>
        <p:nvPicPr>
          <p:cNvPr id="9" name="Picture 8" descr="txp_fig"/>
          <p:cNvPicPr>
            <a:picLocks noChangeAspect="1"/>
          </p:cNvPicPr>
          <p:nvPr>
            <p:custDataLst>
              <p:tags r:id="rId1"/>
            </p:custDataLst>
          </p:nvPr>
        </p:nvPicPr>
        <p:blipFill>
          <a:blip r:embed="rId4" cstate="print"/>
          <a:stretch>
            <a:fillRect/>
          </a:stretch>
        </p:blipFill>
        <p:spPr bwMode="auto">
          <a:xfrm>
            <a:off x="1633804" y="2662235"/>
            <a:ext cx="7265452" cy="690790"/>
          </a:xfrm>
          <a:prstGeom prst="rect">
            <a:avLst/>
          </a:prstGeom>
          <a:noFill/>
          <a:ln/>
          <a:effectLst/>
        </p:spPr>
      </p:pic>
      <p:sp>
        <p:nvSpPr>
          <p:cNvPr id="20486" name="Line 17"/>
          <p:cNvSpPr>
            <a:spLocks noChangeShapeType="1"/>
          </p:cNvSpPr>
          <p:nvPr/>
        </p:nvSpPr>
        <p:spPr bwMode="auto">
          <a:xfrm flipH="1">
            <a:off x="6172200" y="3538538"/>
            <a:ext cx="307975" cy="612775"/>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pic>
        <p:nvPicPr>
          <p:cNvPr id="10" name="Picture 9" descr="txp_fig"/>
          <p:cNvPicPr>
            <a:picLocks noChangeAspect="1"/>
          </p:cNvPicPr>
          <p:nvPr>
            <p:custDataLst>
              <p:tags r:id="rId2"/>
            </p:custDataLst>
          </p:nvPr>
        </p:nvPicPr>
        <p:blipFill>
          <a:blip r:embed="rId5" cstate="print"/>
          <a:stretch>
            <a:fillRect/>
          </a:stretch>
        </p:blipFill>
        <p:spPr bwMode="auto">
          <a:xfrm>
            <a:off x="1663952" y="5026025"/>
            <a:ext cx="8165848" cy="765520"/>
          </a:xfrm>
          <a:prstGeom prst="rect">
            <a:avLst/>
          </a:prstGeom>
          <a:noFill/>
          <a:ln/>
          <a:effectLst/>
        </p:spPr>
      </p:pic>
    </p:spTree>
    <p:extLst>
      <p:ext uri="{BB962C8B-B14F-4D97-AF65-F5344CB8AC3E}">
        <p14:creationId xmlns:p14="http://schemas.microsoft.com/office/powerpoint/2010/main" val="1379565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57187">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5718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57187">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Q-Learning</a:t>
            </a:r>
          </a:p>
        </p:txBody>
      </p:sp>
      <p:sp>
        <p:nvSpPr>
          <p:cNvPr id="1810435" name="Rectangle 3"/>
          <p:cNvSpPr>
            <a:spLocks noGrp="1" noChangeArrowheads="1"/>
          </p:cNvSpPr>
          <p:nvPr>
            <p:ph idx="1"/>
          </p:nvPr>
        </p:nvSpPr>
        <p:spPr>
          <a:xfrm>
            <a:off x="457200" y="1219200"/>
            <a:ext cx="8229600" cy="4525963"/>
          </a:xfrm>
        </p:spPr>
        <p:txBody>
          <a:bodyPr/>
          <a:lstStyle/>
          <a:p>
            <a:r>
              <a:rPr lang="en-US" sz="2800" dirty="0"/>
              <a:t>Q-Learning: sample-based Q-value iteration</a:t>
            </a:r>
          </a:p>
          <a:p>
            <a:pPr lvl="1"/>
            <a:endParaRPr lang="en-US" sz="2400" dirty="0"/>
          </a:p>
          <a:p>
            <a:pPr lvl="1"/>
            <a:endParaRPr lang="en-US" sz="2400" dirty="0"/>
          </a:p>
          <a:p>
            <a:r>
              <a:rPr lang="en-US" sz="2800" dirty="0"/>
              <a:t>Learn Q(</a:t>
            </a:r>
            <a:r>
              <a:rPr lang="en-US" sz="2800" dirty="0" err="1"/>
              <a:t>s,a</a:t>
            </a:r>
            <a:r>
              <a:rPr lang="en-US" sz="2800" dirty="0"/>
              <a:t>) values as you go</a:t>
            </a:r>
          </a:p>
          <a:p>
            <a:pPr lvl="1"/>
            <a:r>
              <a:rPr lang="en-US" sz="2400" dirty="0"/>
              <a:t>Receive a sample (</a:t>
            </a:r>
            <a:r>
              <a:rPr lang="en-US" sz="2400" dirty="0" err="1"/>
              <a:t>s,a,s’,r</a:t>
            </a:r>
            <a:r>
              <a:rPr lang="en-US" sz="2400" dirty="0"/>
              <a:t>)</a:t>
            </a:r>
          </a:p>
          <a:p>
            <a:pPr lvl="1"/>
            <a:r>
              <a:rPr lang="en-US" sz="2400" dirty="0"/>
              <a:t>Consider your old estimate:</a:t>
            </a:r>
          </a:p>
          <a:p>
            <a:pPr lvl="1"/>
            <a:r>
              <a:rPr lang="en-US" sz="2400" dirty="0"/>
              <a:t>Consider your new sample estimate:</a:t>
            </a:r>
          </a:p>
          <a:p>
            <a:pPr lvl="2"/>
            <a:endParaRPr lang="en-US" sz="2000" dirty="0"/>
          </a:p>
          <a:p>
            <a:pPr lvl="2"/>
            <a:endParaRPr lang="en-US" sz="2000" dirty="0"/>
          </a:p>
          <a:p>
            <a:pPr lvl="1"/>
            <a:r>
              <a:rPr lang="en-US" sz="2400" dirty="0"/>
              <a:t>Incorporate the new estimate into a running average:</a:t>
            </a:r>
          </a:p>
        </p:txBody>
      </p:sp>
      <p:pic>
        <p:nvPicPr>
          <p:cNvPr id="21508" name="Picture 4" descr="txp_fig"/>
          <p:cNvPicPr>
            <a:picLocks noChangeAspect="1" noChangeArrowheads="1"/>
          </p:cNvPicPr>
          <p:nvPr>
            <p:custDataLst>
              <p:tags r:id="rId2"/>
            </p:custDataLst>
          </p:nvPr>
        </p:nvPicPr>
        <p:blipFill>
          <a:blip r:embed="rId7" cstate="print"/>
          <a:srcRect/>
          <a:stretch>
            <a:fillRect/>
          </a:stretch>
        </p:blipFill>
        <p:spPr bwMode="auto">
          <a:xfrm>
            <a:off x="4813300" y="3657600"/>
            <a:ext cx="825500" cy="258762"/>
          </a:xfrm>
          <a:prstGeom prst="rect">
            <a:avLst/>
          </a:prstGeom>
          <a:noFill/>
          <a:ln w="9525">
            <a:noFill/>
            <a:miter lim="800000"/>
            <a:headEnd/>
            <a:tailEnd/>
          </a:ln>
        </p:spPr>
      </p:pic>
      <p:pic>
        <p:nvPicPr>
          <p:cNvPr id="1810440" name="Picture 8" descr="txp_fig"/>
          <p:cNvPicPr>
            <a:picLocks noChangeAspect="1" noChangeArrowheads="1"/>
          </p:cNvPicPr>
          <p:nvPr>
            <p:custDataLst>
              <p:tags r:id="rId3"/>
            </p:custDataLst>
          </p:nvPr>
        </p:nvPicPr>
        <p:blipFill>
          <a:blip r:embed="rId8" cstate="print"/>
          <a:srcRect/>
          <a:stretch>
            <a:fillRect/>
          </a:stretch>
        </p:blipFill>
        <p:spPr bwMode="auto">
          <a:xfrm>
            <a:off x="1752600" y="5791200"/>
            <a:ext cx="5692775" cy="315913"/>
          </a:xfrm>
          <a:prstGeom prst="rect">
            <a:avLst/>
          </a:prstGeom>
          <a:noFill/>
          <a:ln w="9525" algn="in">
            <a:noFill/>
            <a:miter lim="800000"/>
            <a:headEnd/>
            <a:tailEnd/>
          </a:ln>
        </p:spPr>
      </p:pic>
      <p:pic>
        <p:nvPicPr>
          <p:cNvPr id="1810439" name="Picture 7" descr="txp_fig"/>
          <p:cNvPicPr>
            <a:picLocks noChangeAspect="1" noChangeArrowheads="1"/>
          </p:cNvPicPr>
          <p:nvPr>
            <p:custDataLst>
              <p:tags r:id="rId4"/>
            </p:custDataLst>
          </p:nvPr>
        </p:nvPicPr>
        <p:blipFill>
          <a:blip r:embed="rId9" cstate="print"/>
          <a:srcRect/>
          <a:stretch>
            <a:fillRect/>
          </a:stretch>
        </p:blipFill>
        <p:spPr bwMode="auto">
          <a:xfrm>
            <a:off x="1752600" y="4648200"/>
            <a:ext cx="4525963" cy="438150"/>
          </a:xfrm>
          <a:prstGeom prst="rect">
            <a:avLst/>
          </a:prstGeom>
          <a:noFill/>
          <a:ln w="9525">
            <a:noFill/>
            <a:miter lim="800000"/>
            <a:headEnd/>
            <a:tailEnd/>
          </a:ln>
        </p:spPr>
      </p:pic>
      <p:pic>
        <p:nvPicPr>
          <p:cNvPr id="11" name="Picture 10" descr="txp_fig"/>
          <p:cNvPicPr>
            <a:picLocks noChangeAspect="1"/>
          </p:cNvPicPr>
          <p:nvPr>
            <p:custDataLst>
              <p:tags r:id="rId5"/>
            </p:custDataLst>
          </p:nvPr>
        </p:nvPicPr>
        <p:blipFill>
          <a:blip r:embed="rId10" cstate="print"/>
          <a:stretch>
            <a:fillRect/>
          </a:stretch>
        </p:blipFill>
        <p:spPr bwMode="auto">
          <a:xfrm>
            <a:off x="1524000" y="1828800"/>
            <a:ext cx="8165848" cy="765520"/>
          </a:xfrm>
          <a:prstGeom prst="rect">
            <a:avLst/>
          </a:prstGeom>
          <a:noFill/>
          <a:ln/>
          <a:effectLst/>
        </p:spPr>
      </p:pic>
      <p:graphicFrame>
        <p:nvGraphicFramePr>
          <p:cNvPr id="19457" name="Object 2"/>
          <p:cNvGraphicFramePr>
            <a:graphicFrameLocks noChangeAspect="1"/>
          </p:cNvGraphicFramePr>
          <p:nvPr/>
        </p:nvGraphicFramePr>
        <p:xfrm>
          <a:off x="8305800" y="2743200"/>
          <a:ext cx="3505200" cy="2978252"/>
        </p:xfrm>
        <a:graphic>
          <a:graphicData uri="http://schemas.openxmlformats.org/presentationml/2006/ole">
            <mc:AlternateContent xmlns:mc="http://schemas.openxmlformats.org/markup-compatibility/2006">
              <mc:Choice xmlns:v="urn:schemas-microsoft-com:vml" Requires="v">
                <p:oleObj spid="_x0000_s1043" name="Photo Editor Photo" r:id="rId11" imgW="4762913" imgH="4046571" progId="MSPhotoEd.3">
                  <p:embed/>
                </p:oleObj>
              </mc:Choice>
              <mc:Fallback>
                <p:oleObj name="Photo Editor Photo" r:id="rId11" imgW="4762913" imgH="4046571" progId="MSPhotoEd.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05800" y="2743200"/>
                        <a:ext cx="3505200" cy="2978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128846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043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1043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1043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50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1043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104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1043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104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Q-Learning -- </a:t>
            </a:r>
            <a:r>
              <a:rPr lang="en-US" dirty="0" err="1"/>
              <a:t>Gridworld</a:t>
            </a:r>
            <a:endParaRPr lang="en-US" dirty="0"/>
          </a:p>
        </p:txBody>
      </p:sp>
      <p:pic>
        <p:nvPicPr>
          <p:cNvPr id="4" name="Q-learning--gridworld.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5000" y="1143000"/>
            <a:ext cx="8315325" cy="5197078"/>
          </a:xfrm>
          <a:prstGeom prst="rect">
            <a:avLst/>
          </a:prstGeom>
        </p:spPr>
      </p:pic>
    </p:spTree>
    <p:extLst>
      <p:ext uri="{BB962C8B-B14F-4D97-AF65-F5344CB8AC3E}">
        <p14:creationId xmlns:p14="http://schemas.microsoft.com/office/powerpoint/2010/main" val="5682603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t>Q-Learning Properties</a:t>
            </a:r>
          </a:p>
        </p:txBody>
      </p:sp>
      <p:sp>
        <p:nvSpPr>
          <p:cNvPr id="22531" name="Rectangle 3"/>
          <p:cNvSpPr>
            <a:spLocks noGrp="1" noChangeArrowheads="1"/>
          </p:cNvSpPr>
          <p:nvPr>
            <p:ph idx="1"/>
          </p:nvPr>
        </p:nvSpPr>
        <p:spPr>
          <a:xfrm>
            <a:off x="457200" y="1371600"/>
            <a:ext cx="9525000" cy="4525962"/>
          </a:xfrm>
        </p:spPr>
        <p:txBody>
          <a:bodyPr/>
          <a:lstStyle/>
          <a:p>
            <a:r>
              <a:rPr lang="en-US" sz="2800" dirty="0"/>
              <a:t>Amazing result: Q-learning converges to optimal policy -- even if you’re acting </a:t>
            </a:r>
            <a:r>
              <a:rPr lang="en-US" sz="2800" dirty="0" err="1"/>
              <a:t>suboptimally</a:t>
            </a:r>
            <a:r>
              <a:rPr lang="en-US" sz="2800" dirty="0"/>
              <a:t>!</a:t>
            </a:r>
          </a:p>
          <a:p>
            <a:pPr lvl="2"/>
            <a:endParaRPr lang="en-US" sz="2000" dirty="0"/>
          </a:p>
          <a:p>
            <a:r>
              <a:rPr lang="en-US" sz="2800" dirty="0"/>
              <a:t>This is called </a:t>
            </a:r>
            <a:r>
              <a:rPr lang="en-US" sz="2800" dirty="0">
                <a:solidFill>
                  <a:srgbClr val="C00000"/>
                </a:solidFill>
              </a:rPr>
              <a:t>off-policy learning</a:t>
            </a:r>
          </a:p>
          <a:p>
            <a:pPr lvl="2"/>
            <a:endParaRPr lang="en-US" sz="2000" dirty="0"/>
          </a:p>
          <a:p>
            <a:r>
              <a:rPr lang="en-US" sz="2800" dirty="0"/>
              <a:t>Caveats:</a:t>
            </a:r>
          </a:p>
          <a:p>
            <a:pPr lvl="1"/>
            <a:r>
              <a:rPr lang="en-US" sz="2400" dirty="0"/>
              <a:t>You have to explore enough</a:t>
            </a:r>
          </a:p>
          <a:p>
            <a:pPr lvl="1"/>
            <a:r>
              <a:rPr lang="en-US" sz="2400" dirty="0"/>
              <a:t>You have to eventually make the learning rate</a:t>
            </a:r>
          </a:p>
          <a:p>
            <a:pPr lvl="1">
              <a:buNone/>
            </a:pPr>
            <a:r>
              <a:rPr lang="en-US" sz="2400" dirty="0"/>
              <a:t>	small enough</a:t>
            </a:r>
          </a:p>
          <a:p>
            <a:pPr lvl="1"/>
            <a:r>
              <a:rPr lang="en-US" sz="2400" dirty="0"/>
              <a:t>… but not decrease it too quickly</a:t>
            </a:r>
          </a:p>
          <a:p>
            <a:pPr lvl="1"/>
            <a:r>
              <a:rPr lang="en-US" sz="2400" dirty="0"/>
              <a:t>Basically, in the limit, it doesn’t matter how you select actions (!)</a:t>
            </a:r>
          </a:p>
          <a:p>
            <a:pPr lvl="3"/>
            <a:endParaRPr lang="en-US" sz="1800" dirty="0"/>
          </a:p>
        </p:txBody>
      </p:sp>
      <p:pic>
        <p:nvPicPr>
          <p:cNvPr id="10"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92042" y="2667000"/>
            <a:ext cx="3884915" cy="2798064"/>
          </a:xfrm>
          <a:prstGeom prst="rect">
            <a:avLst/>
          </a:prstGeom>
          <a:noFill/>
          <a:ln w="9525">
            <a:noFill/>
            <a:miter lim="800000"/>
            <a:headEnd/>
            <a:tailEnd/>
          </a:ln>
          <a:effectLst/>
        </p:spPr>
      </p:pic>
    </p:spTree>
    <p:extLst>
      <p:ext uri="{BB962C8B-B14F-4D97-AF65-F5344CB8AC3E}">
        <p14:creationId xmlns:p14="http://schemas.microsoft.com/office/powerpoint/2010/main" val="1927808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Play!</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95400" y="1447800"/>
            <a:ext cx="3048000" cy="3048000"/>
          </a:xfrm>
          <a:prstGeom prst="rect">
            <a:avLst/>
          </a:prstGeom>
          <a:noFill/>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77200" y="1371600"/>
            <a:ext cx="2743200" cy="3048000"/>
          </a:xfrm>
          <a:prstGeom prst="rect">
            <a:avLst/>
          </a:prstGeom>
          <a:noFill/>
        </p:spPr>
      </p:pic>
      <p:sp>
        <p:nvSpPr>
          <p:cNvPr id="7" name="TextBox 6"/>
          <p:cNvSpPr txBox="1"/>
          <p:nvPr/>
        </p:nvSpPr>
        <p:spPr>
          <a:xfrm>
            <a:off x="8153400" y="4658380"/>
            <a:ext cx="609600" cy="523220"/>
          </a:xfrm>
          <a:prstGeom prst="rect">
            <a:avLst/>
          </a:prstGeom>
          <a:noFill/>
        </p:spPr>
        <p:txBody>
          <a:bodyPr wrap="square" rtlCol="0">
            <a:spAutoFit/>
          </a:bodyPr>
          <a:lstStyle/>
          <a:p>
            <a:r>
              <a:rPr lang="en-US" sz="2800" dirty="0">
                <a:latin typeface="Calibri" pitchFamily="34" charset="0"/>
              </a:rPr>
              <a:t>$2</a:t>
            </a:r>
          </a:p>
        </p:txBody>
      </p:sp>
      <p:sp>
        <p:nvSpPr>
          <p:cNvPr id="10" name="TextBox 9"/>
          <p:cNvSpPr txBox="1"/>
          <p:nvPr/>
        </p:nvSpPr>
        <p:spPr>
          <a:xfrm>
            <a:off x="8686800" y="4648200"/>
            <a:ext cx="609600" cy="523220"/>
          </a:xfrm>
          <a:prstGeom prst="rect">
            <a:avLst/>
          </a:prstGeom>
          <a:noFill/>
        </p:spPr>
        <p:txBody>
          <a:bodyPr wrap="square" rtlCol="0">
            <a:spAutoFit/>
          </a:bodyPr>
          <a:lstStyle/>
          <a:p>
            <a:r>
              <a:rPr lang="en-US" sz="2800" dirty="0">
                <a:latin typeface="Calibri" pitchFamily="34" charset="0"/>
              </a:rPr>
              <a:t>$2</a:t>
            </a:r>
          </a:p>
        </p:txBody>
      </p:sp>
      <p:sp>
        <p:nvSpPr>
          <p:cNvPr id="11" name="TextBox 10"/>
          <p:cNvSpPr txBox="1"/>
          <p:nvPr/>
        </p:nvSpPr>
        <p:spPr>
          <a:xfrm>
            <a:off x="9220200" y="4648200"/>
            <a:ext cx="609600" cy="523220"/>
          </a:xfrm>
          <a:prstGeom prst="rect">
            <a:avLst/>
          </a:prstGeom>
          <a:noFill/>
        </p:spPr>
        <p:txBody>
          <a:bodyPr wrap="square" rtlCol="0">
            <a:spAutoFit/>
          </a:bodyPr>
          <a:lstStyle/>
          <a:p>
            <a:r>
              <a:rPr lang="en-US" sz="2800" dirty="0">
                <a:latin typeface="Calibri" pitchFamily="34" charset="0"/>
              </a:rPr>
              <a:t>$0</a:t>
            </a:r>
          </a:p>
        </p:txBody>
      </p:sp>
      <p:sp>
        <p:nvSpPr>
          <p:cNvPr id="12" name="TextBox 11"/>
          <p:cNvSpPr txBox="1"/>
          <p:nvPr/>
        </p:nvSpPr>
        <p:spPr>
          <a:xfrm>
            <a:off x="9753600" y="4648200"/>
            <a:ext cx="609600" cy="523220"/>
          </a:xfrm>
          <a:prstGeom prst="rect">
            <a:avLst/>
          </a:prstGeom>
          <a:noFill/>
        </p:spPr>
        <p:txBody>
          <a:bodyPr wrap="square" rtlCol="0">
            <a:spAutoFit/>
          </a:bodyPr>
          <a:lstStyle/>
          <a:p>
            <a:r>
              <a:rPr lang="en-US" sz="2800" dirty="0">
                <a:latin typeface="Calibri" pitchFamily="34" charset="0"/>
              </a:rPr>
              <a:t>$2</a:t>
            </a:r>
          </a:p>
        </p:txBody>
      </p:sp>
      <p:sp>
        <p:nvSpPr>
          <p:cNvPr id="13" name="TextBox 12"/>
          <p:cNvSpPr txBox="1"/>
          <p:nvPr/>
        </p:nvSpPr>
        <p:spPr>
          <a:xfrm>
            <a:off x="10287000" y="4648200"/>
            <a:ext cx="609600" cy="523220"/>
          </a:xfrm>
          <a:prstGeom prst="rect">
            <a:avLst/>
          </a:prstGeom>
          <a:noFill/>
        </p:spPr>
        <p:txBody>
          <a:bodyPr wrap="square" rtlCol="0">
            <a:spAutoFit/>
          </a:bodyPr>
          <a:lstStyle/>
          <a:p>
            <a:r>
              <a:rPr lang="en-US" sz="2800" dirty="0">
                <a:latin typeface="Calibri" pitchFamily="34" charset="0"/>
              </a:rPr>
              <a:t>$2</a:t>
            </a:r>
          </a:p>
        </p:txBody>
      </p:sp>
      <p:sp>
        <p:nvSpPr>
          <p:cNvPr id="14" name="TextBox 13"/>
          <p:cNvSpPr txBox="1"/>
          <p:nvPr/>
        </p:nvSpPr>
        <p:spPr>
          <a:xfrm>
            <a:off x="8153400" y="5191780"/>
            <a:ext cx="609600" cy="523220"/>
          </a:xfrm>
          <a:prstGeom prst="rect">
            <a:avLst/>
          </a:prstGeom>
          <a:noFill/>
        </p:spPr>
        <p:txBody>
          <a:bodyPr wrap="square" rtlCol="0">
            <a:spAutoFit/>
          </a:bodyPr>
          <a:lstStyle/>
          <a:p>
            <a:r>
              <a:rPr lang="en-US" sz="2800" dirty="0">
                <a:latin typeface="Calibri" pitchFamily="34" charset="0"/>
              </a:rPr>
              <a:t>$2</a:t>
            </a:r>
          </a:p>
        </p:txBody>
      </p:sp>
      <p:sp>
        <p:nvSpPr>
          <p:cNvPr id="15" name="TextBox 14"/>
          <p:cNvSpPr txBox="1"/>
          <p:nvPr/>
        </p:nvSpPr>
        <p:spPr>
          <a:xfrm>
            <a:off x="8686800" y="5181600"/>
            <a:ext cx="609600" cy="523220"/>
          </a:xfrm>
          <a:prstGeom prst="rect">
            <a:avLst/>
          </a:prstGeom>
          <a:noFill/>
        </p:spPr>
        <p:txBody>
          <a:bodyPr wrap="square" rtlCol="0">
            <a:spAutoFit/>
          </a:bodyPr>
          <a:lstStyle/>
          <a:p>
            <a:r>
              <a:rPr lang="en-US" sz="2800" dirty="0">
                <a:latin typeface="Calibri" pitchFamily="34" charset="0"/>
              </a:rPr>
              <a:t>$2</a:t>
            </a:r>
          </a:p>
        </p:txBody>
      </p:sp>
      <p:sp>
        <p:nvSpPr>
          <p:cNvPr id="16" name="TextBox 15"/>
          <p:cNvSpPr txBox="1"/>
          <p:nvPr/>
        </p:nvSpPr>
        <p:spPr>
          <a:xfrm>
            <a:off x="9220200" y="5181600"/>
            <a:ext cx="609600" cy="523220"/>
          </a:xfrm>
          <a:prstGeom prst="rect">
            <a:avLst/>
          </a:prstGeom>
          <a:noFill/>
        </p:spPr>
        <p:txBody>
          <a:bodyPr wrap="square" rtlCol="0">
            <a:spAutoFit/>
          </a:bodyPr>
          <a:lstStyle/>
          <a:p>
            <a:r>
              <a:rPr lang="en-US" sz="2800" dirty="0">
                <a:latin typeface="Calibri" pitchFamily="34" charset="0"/>
              </a:rPr>
              <a:t>$0</a:t>
            </a:r>
          </a:p>
        </p:txBody>
      </p:sp>
      <p:sp>
        <p:nvSpPr>
          <p:cNvPr id="17" name="TextBox 16"/>
          <p:cNvSpPr txBox="1"/>
          <p:nvPr/>
        </p:nvSpPr>
        <p:spPr>
          <a:xfrm>
            <a:off x="9753600" y="5181600"/>
            <a:ext cx="609600" cy="523220"/>
          </a:xfrm>
          <a:prstGeom prst="rect">
            <a:avLst/>
          </a:prstGeom>
          <a:noFill/>
        </p:spPr>
        <p:txBody>
          <a:bodyPr wrap="square" rtlCol="0">
            <a:spAutoFit/>
          </a:bodyPr>
          <a:lstStyle/>
          <a:p>
            <a:r>
              <a:rPr lang="en-US" sz="2800" dirty="0">
                <a:latin typeface="Calibri" pitchFamily="34" charset="0"/>
              </a:rPr>
              <a:t>$0</a:t>
            </a:r>
          </a:p>
        </p:txBody>
      </p:sp>
      <p:sp>
        <p:nvSpPr>
          <p:cNvPr id="18" name="TextBox 17"/>
          <p:cNvSpPr txBox="1"/>
          <p:nvPr/>
        </p:nvSpPr>
        <p:spPr>
          <a:xfrm>
            <a:off x="10287000" y="5181600"/>
            <a:ext cx="609600" cy="523220"/>
          </a:xfrm>
          <a:prstGeom prst="rect">
            <a:avLst/>
          </a:prstGeom>
          <a:noFill/>
        </p:spPr>
        <p:txBody>
          <a:bodyPr wrap="square" rtlCol="0">
            <a:spAutoFit/>
          </a:bodyPr>
          <a:lstStyle/>
          <a:p>
            <a:r>
              <a:rPr lang="en-US" sz="2800" dirty="0">
                <a:latin typeface="Calibri" pitchFamily="34" charset="0"/>
              </a:rPr>
              <a:t>$0</a:t>
            </a:r>
          </a:p>
        </p:txBody>
      </p:sp>
    </p:spTree>
    <p:extLst>
      <p:ext uri="{BB962C8B-B14F-4D97-AF65-F5344CB8AC3E}">
        <p14:creationId xmlns:p14="http://schemas.microsoft.com/office/powerpoint/2010/main" val="548815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P spid="13" grpId="0"/>
      <p:bldP spid="14" grpId="0"/>
      <p:bldP spid="15" grpId="0"/>
      <p:bldP spid="16" grpId="0"/>
      <p:bldP spid="17"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Online Planning</a:t>
            </a:r>
          </a:p>
        </p:txBody>
      </p:sp>
      <p:sp>
        <p:nvSpPr>
          <p:cNvPr id="3" name="Content Placeholder 2"/>
          <p:cNvSpPr>
            <a:spLocks noGrp="1"/>
          </p:cNvSpPr>
          <p:nvPr>
            <p:ph idx="1"/>
          </p:nvPr>
        </p:nvSpPr>
        <p:spPr/>
        <p:txBody>
          <a:bodyPr/>
          <a:lstStyle/>
          <a:p>
            <a:r>
              <a:rPr lang="en-US" sz="2800" dirty="0"/>
              <a:t>Rules changed!  Red’s win chance is different.</a:t>
            </a:r>
          </a:p>
        </p:txBody>
      </p:sp>
      <p:sp>
        <p:nvSpPr>
          <p:cNvPr id="4" name="Oval 3"/>
          <p:cNvSpPr/>
          <p:nvPr/>
        </p:nvSpPr>
        <p:spPr>
          <a:xfrm>
            <a:off x="3276600" y="3524072"/>
            <a:ext cx="685800" cy="685800"/>
          </a:xfrm>
          <a:prstGeom prst="ellipse">
            <a:avLst/>
          </a:prstGeom>
          <a:solidFill>
            <a:schemeClr val="bg1"/>
          </a:solidFill>
          <a:ln w="571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008000"/>
                </a:solidFill>
                <a:latin typeface="Calibri" pitchFamily="34" charset="0"/>
              </a:rPr>
              <a:t>W</a:t>
            </a:r>
          </a:p>
        </p:txBody>
      </p:sp>
      <p:sp>
        <p:nvSpPr>
          <p:cNvPr id="5" name="Oval 4"/>
          <p:cNvSpPr/>
          <p:nvPr/>
        </p:nvSpPr>
        <p:spPr>
          <a:xfrm>
            <a:off x="8229600" y="3524072"/>
            <a:ext cx="685800" cy="68580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libri" pitchFamily="34" charset="0"/>
              </a:rPr>
              <a:t>L</a:t>
            </a:r>
          </a:p>
        </p:txBody>
      </p:sp>
      <p:cxnSp>
        <p:nvCxnSpPr>
          <p:cNvPr id="6" name="Curved Connector 5"/>
          <p:cNvCxnSpPr>
            <a:stCxn id="4" idx="0"/>
            <a:endCxn id="5" idx="1"/>
          </p:cNvCxnSpPr>
          <p:nvPr/>
        </p:nvCxnSpPr>
        <p:spPr>
          <a:xfrm rot="16200000" flipH="1">
            <a:off x="5924549" y="1219022"/>
            <a:ext cx="100433" cy="4710533"/>
          </a:xfrm>
          <a:prstGeom prst="curvedConnector3">
            <a:avLst>
              <a:gd name="adj1" fmla="val -822914"/>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 name="Curved Connector 13"/>
          <p:cNvCxnSpPr>
            <a:stCxn id="4" idx="0"/>
            <a:endCxn id="4" idx="6"/>
          </p:cNvCxnSpPr>
          <p:nvPr/>
        </p:nvCxnSpPr>
        <p:spPr>
          <a:xfrm rot="16200000" flipH="1">
            <a:off x="3619500" y="3524072"/>
            <a:ext cx="342900" cy="342900"/>
          </a:xfrm>
          <a:prstGeom prst="curvedConnector4">
            <a:avLst>
              <a:gd name="adj1" fmla="val -87180"/>
              <a:gd name="adj2" fmla="val 338462"/>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 name="Curved Connector 7"/>
          <p:cNvCxnSpPr>
            <a:stCxn id="5" idx="4"/>
            <a:endCxn id="4" idx="5"/>
          </p:cNvCxnSpPr>
          <p:nvPr/>
        </p:nvCxnSpPr>
        <p:spPr>
          <a:xfrm rot="5400000" flipH="1">
            <a:off x="6167017" y="1804390"/>
            <a:ext cx="100433" cy="4710533"/>
          </a:xfrm>
          <a:prstGeom prst="curvedConnector3">
            <a:avLst>
              <a:gd name="adj1" fmla="val -927967"/>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 name="Curved Connector 13"/>
          <p:cNvCxnSpPr>
            <a:stCxn id="5" idx="4"/>
            <a:endCxn id="5" idx="2"/>
          </p:cNvCxnSpPr>
          <p:nvPr/>
        </p:nvCxnSpPr>
        <p:spPr>
          <a:xfrm rot="5400000" flipH="1">
            <a:off x="8229600" y="3866972"/>
            <a:ext cx="342900" cy="342900"/>
          </a:xfrm>
          <a:prstGeom prst="curvedConnector4">
            <a:avLst>
              <a:gd name="adj1" fmla="val -84616"/>
              <a:gd name="adj2" fmla="val 325641"/>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 name="Curved Connector 29"/>
          <p:cNvCxnSpPr>
            <a:stCxn id="5" idx="6"/>
            <a:endCxn id="4" idx="4"/>
          </p:cNvCxnSpPr>
          <p:nvPr/>
        </p:nvCxnSpPr>
        <p:spPr>
          <a:xfrm flipH="1">
            <a:off x="3619500" y="3866972"/>
            <a:ext cx="5295900" cy="342900"/>
          </a:xfrm>
          <a:prstGeom prst="curvedConnector4">
            <a:avLst>
              <a:gd name="adj1" fmla="val -7681"/>
              <a:gd name="adj2" fmla="val 589178"/>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Curved Connector 13"/>
          <p:cNvCxnSpPr>
            <a:stCxn id="4" idx="4"/>
            <a:endCxn id="4" idx="2"/>
          </p:cNvCxnSpPr>
          <p:nvPr/>
        </p:nvCxnSpPr>
        <p:spPr>
          <a:xfrm rot="5400000" flipH="1">
            <a:off x="3276600" y="3866972"/>
            <a:ext cx="342900" cy="342900"/>
          </a:xfrm>
          <a:prstGeom prst="curvedConnector4">
            <a:avLst>
              <a:gd name="adj1" fmla="val -376924"/>
              <a:gd name="adj2" fmla="val 415385"/>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600200" y="4209871"/>
            <a:ext cx="609600" cy="1200329"/>
          </a:xfrm>
          <a:prstGeom prst="rect">
            <a:avLst/>
          </a:prstGeom>
          <a:noFill/>
        </p:spPr>
        <p:txBody>
          <a:bodyPr wrap="square" rtlCol="0">
            <a:spAutoFit/>
          </a:bodyPr>
          <a:lstStyle/>
          <a:p>
            <a:r>
              <a:rPr lang="en-US" sz="2400" dirty="0">
                <a:solidFill>
                  <a:srgbClr val="008000"/>
                </a:solidFill>
                <a:latin typeface="Calibri" pitchFamily="34" charset="0"/>
              </a:rPr>
              <a:t>$1</a:t>
            </a:r>
          </a:p>
          <a:p>
            <a:endParaRPr lang="en-US" sz="2400" dirty="0">
              <a:latin typeface="Calibri" pitchFamily="34" charset="0"/>
            </a:endParaRPr>
          </a:p>
          <a:p>
            <a:r>
              <a:rPr lang="en-US" sz="2400" dirty="0">
                <a:latin typeface="Calibri" pitchFamily="34" charset="0"/>
              </a:rPr>
              <a:t>1.0</a:t>
            </a:r>
          </a:p>
        </p:txBody>
      </p:sp>
      <p:sp>
        <p:nvSpPr>
          <p:cNvPr id="13" name="TextBox 12"/>
          <p:cNvSpPr txBox="1"/>
          <p:nvPr/>
        </p:nvSpPr>
        <p:spPr>
          <a:xfrm>
            <a:off x="9448800" y="4133671"/>
            <a:ext cx="609600" cy="1200329"/>
          </a:xfrm>
          <a:prstGeom prst="rect">
            <a:avLst/>
          </a:prstGeom>
          <a:noFill/>
        </p:spPr>
        <p:txBody>
          <a:bodyPr wrap="square" rtlCol="0">
            <a:spAutoFit/>
          </a:bodyPr>
          <a:lstStyle/>
          <a:p>
            <a:r>
              <a:rPr lang="en-US" sz="2400" dirty="0">
                <a:solidFill>
                  <a:srgbClr val="008000"/>
                </a:solidFill>
                <a:latin typeface="Calibri" pitchFamily="34" charset="0"/>
              </a:rPr>
              <a:t>$1</a:t>
            </a:r>
          </a:p>
          <a:p>
            <a:endParaRPr lang="en-US" sz="2400" dirty="0">
              <a:latin typeface="Calibri" pitchFamily="34" charset="0"/>
            </a:endParaRPr>
          </a:p>
          <a:p>
            <a:r>
              <a:rPr lang="en-US" sz="2400" dirty="0">
                <a:latin typeface="Calibri" pitchFamily="34" charset="0"/>
              </a:rPr>
              <a:t>1.0</a:t>
            </a:r>
          </a:p>
        </p:txBody>
      </p:sp>
      <p:sp>
        <p:nvSpPr>
          <p:cNvPr id="14" name="TextBox 13"/>
          <p:cNvSpPr txBox="1"/>
          <p:nvPr/>
        </p:nvSpPr>
        <p:spPr>
          <a:xfrm>
            <a:off x="5334000" y="2224206"/>
            <a:ext cx="2133600" cy="461665"/>
          </a:xfrm>
          <a:prstGeom prst="rect">
            <a:avLst/>
          </a:prstGeom>
          <a:noFill/>
        </p:spPr>
        <p:txBody>
          <a:bodyPr wrap="square" rtlCol="0">
            <a:spAutoFit/>
          </a:bodyPr>
          <a:lstStyle/>
          <a:p>
            <a:r>
              <a:rPr lang="en-US" sz="2400" dirty="0">
                <a:latin typeface="Calibri" pitchFamily="34" charset="0"/>
              </a:rPr>
              <a:t>?? 	</a:t>
            </a:r>
            <a:r>
              <a:rPr lang="en-US" sz="2400" dirty="0">
                <a:solidFill>
                  <a:srgbClr val="008000"/>
                </a:solidFill>
                <a:latin typeface="Calibri" pitchFamily="34" charset="0"/>
              </a:rPr>
              <a:t>$0</a:t>
            </a:r>
            <a:endParaRPr lang="en-US" sz="2400" dirty="0">
              <a:latin typeface="Calibri" pitchFamily="34" charset="0"/>
            </a:endParaRPr>
          </a:p>
        </p:txBody>
      </p:sp>
      <p:sp>
        <p:nvSpPr>
          <p:cNvPr id="15" name="TextBox 14"/>
          <p:cNvSpPr txBox="1"/>
          <p:nvPr/>
        </p:nvSpPr>
        <p:spPr>
          <a:xfrm>
            <a:off x="4800600" y="3074074"/>
            <a:ext cx="2133600" cy="830997"/>
          </a:xfrm>
          <a:prstGeom prst="rect">
            <a:avLst/>
          </a:prstGeom>
          <a:noFill/>
        </p:spPr>
        <p:txBody>
          <a:bodyPr wrap="square" rtlCol="0">
            <a:spAutoFit/>
          </a:bodyPr>
          <a:lstStyle/>
          <a:p>
            <a:r>
              <a:rPr lang="en-US" sz="2400" dirty="0">
                <a:latin typeface="Calibri" pitchFamily="34" charset="0"/>
              </a:rPr>
              <a:t>?? </a:t>
            </a:r>
          </a:p>
          <a:p>
            <a:r>
              <a:rPr lang="en-US" sz="2400" dirty="0">
                <a:solidFill>
                  <a:srgbClr val="008000"/>
                </a:solidFill>
                <a:latin typeface="Calibri" pitchFamily="34" charset="0"/>
              </a:rPr>
              <a:t>$2</a:t>
            </a:r>
            <a:endParaRPr lang="en-US" sz="2400" dirty="0">
              <a:latin typeface="Calibri" pitchFamily="34" charset="0"/>
            </a:endParaRPr>
          </a:p>
        </p:txBody>
      </p:sp>
      <p:sp>
        <p:nvSpPr>
          <p:cNvPr id="16" name="TextBox 15"/>
          <p:cNvSpPr txBox="1"/>
          <p:nvPr/>
        </p:nvSpPr>
        <p:spPr>
          <a:xfrm>
            <a:off x="5486400" y="4590871"/>
            <a:ext cx="2133600" cy="461665"/>
          </a:xfrm>
          <a:prstGeom prst="rect">
            <a:avLst/>
          </a:prstGeom>
          <a:noFill/>
        </p:spPr>
        <p:txBody>
          <a:bodyPr wrap="square" rtlCol="0">
            <a:spAutoFit/>
          </a:bodyPr>
          <a:lstStyle/>
          <a:p>
            <a:r>
              <a:rPr lang="en-US" sz="2400" dirty="0">
                <a:latin typeface="Calibri" pitchFamily="34" charset="0"/>
              </a:rPr>
              <a:t>?? 	</a:t>
            </a:r>
            <a:r>
              <a:rPr lang="en-US" sz="2400" dirty="0">
                <a:solidFill>
                  <a:srgbClr val="008000"/>
                </a:solidFill>
                <a:latin typeface="Calibri" pitchFamily="34" charset="0"/>
              </a:rPr>
              <a:t>$2</a:t>
            </a:r>
            <a:endParaRPr lang="en-US" sz="2400" dirty="0">
              <a:latin typeface="Calibri" pitchFamily="34" charset="0"/>
            </a:endParaRPr>
          </a:p>
        </p:txBody>
      </p:sp>
      <p:sp>
        <p:nvSpPr>
          <p:cNvPr id="17" name="TextBox 16"/>
          <p:cNvSpPr txBox="1"/>
          <p:nvPr/>
        </p:nvSpPr>
        <p:spPr>
          <a:xfrm>
            <a:off x="6858000" y="3600271"/>
            <a:ext cx="2133600" cy="830997"/>
          </a:xfrm>
          <a:prstGeom prst="rect">
            <a:avLst/>
          </a:prstGeom>
          <a:noFill/>
        </p:spPr>
        <p:txBody>
          <a:bodyPr wrap="square" rtlCol="0">
            <a:spAutoFit/>
          </a:bodyPr>
          <a:lstStyle/>
          <a:p>
            <a:r>
              <a:rPr lang="en-US" sz="2400" dirty="0">
                <a:latin typeface="Calibri" pitchFamily="34" charset="0"/>
              </a:rPr>
              <a:t>?? </a:t>
            </a:r>
          </a:p>
          <a:p>
            <a:r>
              <a:rPr lang="en-US" sz="2400" dirty="0">
                <a:solidFill>
                  <a:srgbClr val="008000"/>
                </a:solidFill>
                <a:latin typeface="Calibri" pitchFamily="34" charset="0"/>
              </a:rPr>
              <a:t>$0</a:t>
            </a:r>
            <a:endParaRPr lang="en-US" sz="2400" dirty="0">
              <a:latin typeface="Calibri" pitchFamily="34" charset="0"/>
            </a:endParaRPr>
          </a:p>
        </p:txBody>
      </p:sp>
    </p:spTree>
    <p:extLst>
      <p:ext uri="{BB962C8B-B14F-4D97-AF65-F5344CB8AC3E}">
        <p14:creationId xmlns:p14="http://schemas.microsoft.com/office/powerpoint/2010/main" val="883137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Play!</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95400" y="1447800"/>
            <a:ext cx="3048000" cy="3048000"/>
          </a:xfrm>
          <a:prstGeom prst="rect">
            <a:avLst/>
          </a:prstGeom>
          <a:noFill/>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77200" y="1371600"/>
            <a:ext cx="2743200" cy="3048000"/>
          </a:xfrm>
          <a:prstGeom prst="rect">
            <a:avLst/>
          </a:prstGeom>
          <a:noFill/>
        </p:spPr>
      </p:pic>
      <p:sp>
        <p:nvSpPr>
          <p:cNvPr id="7" name="TextBox 6"/>
          <p:cNvSpPr txBox="1"/>
          <p:nvPr/>
        </p:nvSpPr>
        <p:spPr>
          <a:xfrm>
            <a:off x="8153400" y="4658380"/>
            <a:ext cx="609600" cy="523220"/>
          </a:xfrm>
          <a:prstGeom prst="rect">
            <a:avLst/>
          </a:prstGeom>
          <a:noFill/>
        </p:spPr>
        <p:txBody>
          <a:bodyPr wrap="square" rtlCol="0">
            <a:spAutoFit/>
          </a:bodyPr>
          <a:lstStyle/>
          <a:p>
            <a:r>
              <a:rPr lang="en-US" sz="2800" dirty="0">
                <a:latin typeface="Calibri" pitchFamily="34" charset="0"/>
              </a:rPr>
              <a:t>$0</a:t>
            </a:r>
          </a:p>
        </p:txBody>
      </p:sp>
      <p:sp>
        <p:nvSpPr>
          <p:cNvPr id="10" name="TextBox 9"/>
          <p:cNvSpPr txBox="1"/>
          <p:nvPr/>
        </p:nvSpPr>
        <p:spPr>
          <a:xfrm>
            <a:off x="8686800" y="4648200"/>
            <a:ext cx="609600" cy="523220"/>
          </a:xfrm>
          <a:prstGeom prst="rect">
            <a:avLst/>
          </a:prstGeom>
          <a:noFill/>
        </p:spPr>
        <p:txBody>
          <a:bodyPr wrap="square" rtlCol="0">
            <a:spAutoFit/>
          </a:bodyPr>
          <a:lstStyle/>
          <a:p>
            <a:r>
              <a:rPr lang="en-US" sz="2800" dirty="0">
                <a:latin typeface="Calibri" pitchFamily="34" charset="0"/>
              </a:rPr>
              <a:t>$0</a:t>
            </a:r>
          </a:p>
        </p:txBody>
      </p:sp>
      <p:sp>
        <p:nvSpPr>
          <p:cNvPr id="11" name="TextBox 10"/>
          <p:cNvSpPr txBox="1"/>
          <p:nvPr/>
        </p:nvSpPr>
        <p:spPr>
          <a:xfrm>
            <a:off x="9220200" y="4648200"/>
            <a:ext cx="609600" cy="523220"/>
          </a:xfrm>
          <a:prstGeom prst="rect">
            <a:avLst/>
          </a:prstGeom>
          <a:noFill/>
        </p:spPr>
        <p:txBody>
          <a:bodyPr wrap="square" rtlCol="0">
            <a:spAutoFit/>
          </a:bodyPr>
          <a:lstStyle/>
          <a:p>
            <a:r>
              <a:rPr lang="en-US" sz="2800" dirty="0">
                <a:latin typeface="Calibri" pitchFamily="34" charset="0"/>
              </a:rPr>
              <a:t>$0</a:t>
            </a:r>
          </a:p>
        </p:txBody>
      </p:sp>
      <p:sp>
        <p:nvSpPr>
          <p:cNvPr id="12" name="TextBox 11"/>
          <p:cNvSpPr txBox="1"/>
          <p:nvPr/>
        </p:nvSpPr>
        <p:spPr>
          <a:xfrm>
            <a:off x="9753600" y="4648200"/>
            <a:ext cx="609600" cy="523220"/>
          </a:xfrm>
          <a:prstGeom prst="rect">
            <a:avLst/>
          </a:prstGeom>
          <a:noFill/>
        </p:spPr>
        <p:txBody>
          <a:bodyPr wrap="square" rtlCol="0">
            <a:spAutoFit/>
          </a:bodyPr>
          <a:lstStyle/>
          <a:p>
            <a:r>
              <a:rPr lang="en-US" sz="2800" dirty="0">
                <a:latin typeface="Calibri" pitchFamily="34" charset="0"/>
              </a:rPr>
              <a:t>$2</a:t>
            </a:r>
          </a:p>
        </p:txBody>
      </p:sp>
      <p:sp>
        <p:nvSpPr>
          <p:cNvPr id="13" name="TextBox 12"/>
          <p:cNvSpPr txBox="1"/>
          <p:nvPr/>
        </p:nvSpPr>
        <p:spPr>
          <a:xfrm>
            <a:off x="10287000" y="4648200"/>
            <a:ext cx="609600" cy="523220"/>
          </a:xfrm>
          <a:prstGeom prst="rect">
            <a:avLst/>
          </a:prstGeom>
          <a:noFill/>
        </p:spPr>
        <p:txBody>
          <a:bodyPr wrap="square" rtlCol="0">
            <a:spAutoFit/>
          </a:bodyPr>
          <a:lstStyle/>
          <a:p>
            <a:r>
              <a:rPr lang="en-US" sz="2800" dirty="0">
                <a:latin typeface="Calibri" pitchFamily="34" charset="0"/>
              </a:rPr>
              <a:t>$0</a:t>
            </a:r>
          </a:p>
        </p:txBody>
      </p:sp>
      <p:sp>
        <p:nvSpPr>
          <p:cNvPr id="14" name="TextBox 13"/>
          <p:cNvSpPr txBox="1"/>
          <p:nvPr/>
        </p:nvSpPr>
        <p:spPr>
          <a:xfrm>
            <a:off x="8153400" y="5191780"/>
            <a:ext cx="609600" cy="523220"/>
          </a:xfrm>
          <a:prstGeom prst="rect">
            <a:avLst/>
          </a:prstGeom>
          <a:noFill/>
        </p:spPr>
        <p:txBody>
          <a:bodyPr wrap="square" rtlCol="0">
            <a:spAutoFit/>
          </a:bodyPr>
          <a:lstStyle/>
          <a:p>
            <a:r>
              <a:rPr lang="en-US" sz="2800" dirty="0">
                <a:latin typeface="Calibri" pitchFamily="34" charset="0"/>
              </a:rPr>
              <a:t>$2</a:t>
            </a:r>
          </a:p>
        </p:txBody>
      </p:sp>
      <p:sp>
        <p:nvSpPr>
          <p:cNvPr id="15" name="TextBox 14"/>
          <p:cNvSpPr txBox="1"/>
          <p:nvPr/>
        </p:nvSpPr>
        <p:spPr>
          <a:xfrm>
            <a:off x="8686800" y="5181600"/>
            <a:ext cx="609600" cy="523220"/>
          </a:xfrm>
          <a:prstGeom prst="rect">
            <a:avLst/>
          </a:prstGeom>
          <a:noFill/>
        </p:spPr>
        <p:txBody>
          <a:bodyPr wrap="square" rtlCol="0">
            <a:spAutoFit/>
          </a:bodyPr>
          <a:lstStyle/>
          <a:p>
            <a:r>
              <a:rPr lang="en-US" sz="2800" dirty="0">
                <a:latin typeface="Calibri" pitchFamily="34" charset="0"/>
              </a:rPr>
              <a:t>$0</a:t>
            </a:r>
          </a:p>
        </p:txBody>
      </p:sp>
      <p:sp>
        <p:nvSpPr>
          <p:cNvPr id="16" name="TextBox 15"/>
          <p:cNvSpPr txBox="1"/>
          <p:nvPr/>
        </p:nvSpPr>
        <p:spPr>
          <a:xfrm>
            <a:off x="9220200" y="5181600"/>
            <a:ext cx="609600" cy="523220"/>
          </a:xfrm>
          <a:prstGeom prst="rect">
            <a:avLst/>
          </a:prstGeom>
          <a:noFill/>
        </p:spPr>
        <p:txBody>
          <a:bodyPr wrap="square" rtlCol="0">
            <a:spAutoFit/>
          </a:bodyPr>
          <a:lstStyle/>
          <a:p>
            <a:r>
              <a:rPr lang="en-US" sz="2800" dirty="0">
                <a:latin typeface="Calibri" pitchFamily="34" charset="0"/>
              </a:rPr>
              <a:t>$0</a:t>
            </a:r>
          </a:p>
        </p:txBody>
      </p:sp>
      <p:sp>
        <p:nvSpPr>
          <p:cNvPr id="17" name="TextBox 16"/>
          <p:cNvSpPr txBox="1"/>
          <p:nvPr/>
        </p:nvSpPr>
        <p:spPr>
          <a:xfrm>
            <a:off x="9753600" y="5181600"/>
            <a:ext cx="609600" cy="523220"/>
          </a:xfrm>
          <a:prstGeom prst="rect">
            <a:avLst/>
          </a:prstGeom>
          <a:noFill/>
        </p:spPr>
        <p:txBody>
          <a:bodyPr wrap="square" rtlCol="0">
            <a:spAutoFit/>
          </a:bodyPr>
          <a:lstStyle/>
          <a:p>
            <a:r>
              <a:rPr lang="en-US" sz="2800" dirty="0">
                <a:latin typeface="Calibri" pitchFamily="34" charset="0"/>
              </a:rPr>
              <a:t>$0</a:t>
            </a:r>
          </a:p>
        </p:txBody>
      </p:sp>
      <p:sp>
        <p:nvSpPr>
          <p:cNvPr id="18" name="TextBox 17"/>
          <p:cNvSpPr txBox="1"/>
          <p:nvPr/>
        </p:nvSpPr>
        <p:spPr>
          <a:xfrm>
            <a:off x="10287000" y="5181600"/>
            <a:ext cx="609600" cy="523220"/>
          </a:xfrm>
          <a:prstGeom prst="rect">
            <a:avLst/>
          </a:prstGeom>
          <a:noFill/>
        </p:spPr>
        <p:txBody>
          <a:bodyPr wrap="square" rtlCol="0">
            <a:spAutoFit/>
          </a:bodyPr>
          <a:lstStyle/>
          <a:p>
            <a:r>
              <a:rPr lang="en-US" sz="2800" dirty="0">
                <a:latin typeface="Calibri" pitchFamily="34" charset="0"/>
              </a:rPr>
              <a:t>$0</a:t>
            </a:r>
          </a:p>
        </p:txBody>
      </p:sp>
    </p:spTree>
    <p:extLst>
      <p:ext uri="{BB962C8B-B14F-4D97-AF65-F5344CB8AC3E}">
        <p14:creationId xmlns:p14="http://schemas.microsoft.com/office/powerpoint/2010/main" val="1374736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P spid="13" grpId="0"/>
      <p:bldP spid="14" grpId="0"/>
      <p:bldP spid="15" grpId="0"/>
      <p:bldP spid="16" grpId="0"/>
      <p:bldP spid="17"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Just Happened?</a:t>
            </a:r>
          </a:p>
        </p:txBody>
      </p:sp>
      <p:sp>
        <p:nvSpPr>
          <p:cNvPr id="3" name="Content Placeholder 2"/>
          <p:cNvSpPr>
            <a:spLocks noGrp="1"/>
          </p:cNvSpPr>
          <p:nvPr>
            <p:ph idx="1"/>
          </p:nvPr>
        </p:nvSpPr>
        <p:spPr>
          <a:xfrm>
            <a:off x="406400" y="1366836"/>
            <a:ext cx="11379200" cy="4729164"/>
          </a:xfrm>
        </p:spPr>
        <p:txBody>
          <a:bodyPr/>
          <a:lstStyle/>
          <a:p>
            <a:r>
              <a:rPr lang="en-US" sz="2800" dirty="0"/>
              <a:t>That wasn’t planning, it was learning!</a:t>
            </a:r>
          </a:p>
          <a:p>
            <a:pPr lvl="1"/>
            <a:r>
              <a:rPr lang="en-US" sz="2400" dirty="0"/>
              <a:t>Specifically, reinforcement learning</a:t>
            </a:r>
          </a:p>
          <a:p>
            <a:pPr lvl="1"/>
            <a:r>
              <a:rPr lang="en-US" sz="2400" dirty="0"/>
              <a:t>There was an MDP, but you couldn’t solve it with just computation</a:t>
            </a:r>
          </a:p>
          <a:p>
            <a:pPr lvl="1"/>
            <a:r>
              <a:rPr lang="en-US" sz="2400" dirty="0"/>
              <a:t>You needed to actually act to figure it out</a:t>
            </a:r>
          </a:p>
          <a:p>
            <a:pPr lvl="1"/>
            <a:endParaRPr lang="en-US" sz="2400" dirty="0"/>
          </a:p>
          <a:p>
            <a:r>
              <a:rPr lang="en-US" sz="2800" dirty="0"/>
              <a:t>Important ideas in reinforcement learning that came up</a:t>
            </a:r>
          </a:p>
          <a:p>
            <a:pPr lvl="1"/>
            <a:r>
              <a:rPr lang="en-US" sz="2400" b="1" dirty="0"/>
              <a:t>Exploration</a:t>
            </a:r>
            <a:r>
              <a:rPr lang="en-US" sz="2400" dirty="0"/>
              <a:t>: you have to try unknown actions to get information</a:t>
            </a:r>
          </a:p>
          <a:p>
            <a:pPr lvl="1"/>
            <a:r>
              <a:rPr lang="en-US" sz="2400" b="1" dirty="0"/>
              <a:t>Exploitation</a:t>
            </a:r>
            <a:r>
              <a:rPr lang="en-US" sz="2400" dirty="0"/>
              <a:t>: eventually, you have to use what you know</a:t>
            </a:r>
          </a:p>
          <a:p>
            <a:pPr lvl="1"/>
            <a:r>
              <a:rPr lang="en-US" sz="2400" b="1" dirty="0"/>
              <a:t>Regret</a:t>
            </a:r>
            <a:r>
              <a:rPr lang="en-US" sz="2400" dirty="0"/>
              <a:t>: even if you learn intelligently, you make mistakes</a:t>
            </a:r>
          </a:p>
          <a:p>
            <a:pPr lvl="1"/>
            <a:r>
              <a:rPr lang="en-US" sz="2400" b="1" dirty="0"/>
              <a:t>Sampling</a:t>
            </a:r>
            <a:r>
              <a:rPr lang="en-US" sz="2400" dirty="0"/>
              <a:t>: because of chance, you have to try things repeatedly</a:t>
            </a:r>
          </a:p>
          <a:p>
            <a:pPr lvl="1"/>
            <a:r>
              <a:rPr lang="en-US" sz="2400" b="1" dirty="0"/>
              <a:t>Difficulty</a:t>
            </a:r>
            <a:r>
              <a:rPr lang="en-US" sz="2400" dirty="0"/>
              <a:t>: learning can be much harder than solving a known MDP</a:t>
            </a:r>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601200" y="1371600"/>
            <a:ext cx="2362200" cy="2362200"/>
          </a:xfrm>
          <a:prstGeom prst="rect">
            <a:avLst/>
          </a:prstGeom>
          <a:noFill/>
        </p:spPr>
      </p:pic>
    </p:spTree>
    <p:extLst>
      <p:ext uri="{BB962C8B-B14F-4D97-AF65-F5344CB8AC3E}">
        <p14:creationId xmlns:p14="http://schemas.microsoft.com/office/powerpoint/2010/main" val="202811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U-Turn Arrow 11"/>
          <p:cNvSpPr/>
          <p:nvPr/>
        </p:nvSpPr>
        <p:spPr>
          <a:xfrm rot="16200000">
            <a:off x="3429000" y="1828801"/>
            <a:ext cx="2209800" cy="1752600"/>
          </a:xfrm>
          <a:prstGeom prst="uturnArrow">
            <a:avLst>
              <a:gd name="adj1" fmla="val 12068"/>
              <a:gd name="adj2" fmla="val 18757"/>
              <a:gd name="adj3" fmla="val 25000"/>
              <a:gd name="adj4" fmla="val 43750"/>
              <a:gd name="adj5" fmla="val 92838"/>
            </a:avLst>
          </a:prstGeom>
          <a:solidFill>
            <a:schemeClr val="bg2">
              <a:lumMod val="40000"/>
              <a:lumOff val="6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a:cs typeface="Calibri"/>
            </a:endParaRPr>
          </a:p>
        </p:txBody>
      </p:sp>
      <p:sp>
        <p:nvSpPr>
          <p:cNvPr id="11" name="U-Turn Arrow 10"/>
          <p:cNvSpPr/>
          <p:nvPr/>
        </p:nvSpPr>
        <p:spPr>
          <a:xfrm rot="5400000">
            <a:off x="6248400" y="2057400"/>
            <a:ext cx="2209800" cy="1752600"/>
          </a:xfrm>
          <a:prstGeom prst="uturnArrow">
            <a:avLst>
              <a:gd name="adj1" fmla="val 12068"/>
              <a:gd name="adj2" fmla="val 18757"/>
              <a:gd name="adj3" fmla="val 25000"/>
              <a:gd name="adj4" fmla="val 43750"/>
              <a:gd name="adj5" fmla="val 64298"/>
            </a:avLst>
          </a:prstGeom>
          <a:solidFill>
            <a:schemeClr val="bg2">
              <a:lumMod val="40000"/>
              <a:lumOff val="6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a:cs typeface="Calibri"/>
            </a:endParaRPr>
          </a:p>
        </p:txBody>
      </p:sp>
      <p:sp>
        <p:nvSpPr>
          <p:cNvPr id="17409" name="Rectangle 2"/>
          <p:cNvSpPr>
            <a:spLocks noGrp="1" noChangeArrowheads="1"/>
          </p:cNvSpPr>
          <p:nvPr>
            <p:ph type="title"/>
          </p:nvPr>
        </p:nvSpPr>
        <p:spPr/>
        <p:txBody>
          <a:bodyPr/>
          <a:lstStyle/>
          <a:p>
            <a:r>
              <a:rPr lang="en-US">
                <a:ea typeface="ＭＳ Ｐゴシック" pitchFamily="34" charset="-128"/>
              </a:rPr>
              <a:t>Reinforcement Learning</a:t>
            </a:r>
          </a:p>
        </p:txBody>
      </p:sp>
      <p:sp>
        <p:nvSpPr>
          <p:cNvPr id="17410" name="Rectangle 3"/>
          <p:cNvSpPr>
            <a:spLocks noGrp="1" noChangeArrowheads="1"/>
          </p:cNvSpPr>
          <p:nvPr>
            <p:ph idx="1"/>
          </p:nvPr>
        </p:nvSpPr>
        <p:spPr>
          <a:xfrm>
            <a:off x="1905000" y="4419600"/>
            <a:ext cx="8382000" cy="2057401"/>
          </a:xfrm>
        </p:spPr>
        <p:txBody>
          <a:bodyPr/>
          <a:lstStyle/>
          <a:p>
            <a:pPr>
              <a:lnSpc>
                <a:spcPct val="90000"/>
              </a:lnSpc>
            </a:pPr>
            <a:r>
              <a:rPr lang="en-US" sz="2800" dirty="0">
                <a:latin typeface="Calibri"/>
                <a:ea typeface="ＭＳ Ｐゴシック" pitchFamily="34" charset="-128"/>
                <a:cs typeface="Calibri"/>
              </a:rPr>
              <a:t>Basic idea:</a:t>
            </a:r>
          </a:p>
          <a:p>
            <a:pPr lvl="1">
              <a:lnSpc>
                <a:spcPct val="90000"/>
              </a:lnSpc>
            </a:pPr>
            <a:r>
              <a:rPr lang="en-US" sz="2400" dirty="0">
                <a:latin typeface="Calibri"/>
                <a:ea typeface="ＭＳ Ｐゴシック" pitchFamily="34" charset="-128"/>
                <a:cs typeface="Calibri"/>
              </a:rPr>
              <a:t>Receive feedback in the form of </a:t>
            </a:r>
            <a:r>
              <a:rPr lang="en-US" sz="2400" dirty="0">
                <a:solidFill>
                  <a:srgbClr val="CC0000"/>
                </a:solidFill>
                <a:latin typeface="Calibri"/>
                <a:ea typeface="ＭＳ Ｐゴシック" pitchFamily="34" charset="-128"/>
                <a:cs typeface="Calibri"/>
              </a:rPr>
              <a:t>rewards</a:t>
            </a:r>
          </a:p>
          <a:p>
            <a:pPr lvl="1">
              <a:lnSpc>
                <a:spcPct val="90000"/>
              </a:lnSpc>
            </a:pPr>
            <a:r>
              <a:rPr lang="en-US" sz="2400" dirty="0">
                <a:latin typeface="Calibri"/>
                <a:ea typeface="ＭＳ Ｐゴシック" pitchFamily="34" charset="-128"/>
                <a:cs typeface="Calibri"/>
              </a:rPr>
              <a:t>Agent’</a:t>
            </a:r>
            <a:r>
              <a:rPr lang="en-US" altLang="ja-JP" sz="2400" dirty="0">
                <a:latin typeface="Calibri"/>
                <a:ea typeface="ＭＳ Ｐゴシック" pitchFamily="34" charset="-128"/>
                <a:cs typeface="Calibri"/>
              </a:rPr>
              <a:t>s utility is defined by the reward function</a:t>
            </a:r>
          </a:p>
          <a:p>
            <a:pPr lvl="1">
              <a:lnSpc>
                <a:spcPct val="90000"/>
              </a:lnSpc>
            </a:pPr>
            <a:r>
              <a:rPr lang="en-US" sz="2400" dirty="0">
                <a:latin typeface="Calibri"/>
                <a:ea typeface="ＭＳ Ｐゴシック" pitchFamily="34" charset="-128"/>
                <a:cs typeface="Calibri"/>
              </a:rPr>
              <a:t>Must (learn to) act so as to </a:t>
            </a:r>
            <a:r>
              <a:rPr lang="en-US" sz="2400" dirty="0">
                <a:solidFill>
                  <a:srgbClr val="CC0000"/>
                </a:solidFill>
                <a:latin typeface="Calibri"/>
                <a:ea typeface="ＭＳ Ｐゴシック" pitchFamily="34" charset="-128"/>
                <a:cs typeface="Calibri"/>
              </a:rPr>
              <a:t>maximize expected rewards</a:t>
            </a:r>
          </a:p>
          <a:p>
            <a:pPr lvl="1">
              <a:lnSpc>
                <a:spcPct val="90000"/>
              </a:lnSpc>
            </a:pPr>
            <a:r>
              <a:rPr lang="en-US" sz="2400" dirty="0">
                <a:latin typeface="Calibri"/>
                <a:ea typeface="ＭＳ Ｐゴシック" pitchFamily="34" charset="-128"/>
                <a:cs typeface="Calibri"/>
              </a:rPr>
              <a:t>All learning is based on observed samples of outcomes!</a:t>
            </a:r>
          </a:p>
        </p:txBody>
      </p:sp>
      <p:sp>
        <p:nvSpPr>
          <p:cNvPr id="7" name="Rounded Rectangle 6"/>
          <p:cNvSpPr/>
          <p:nvPr/>
        </p:nvSpPr>
        <p:spPr>
          <a:xfrm>
            <a:off x="4953000" y="3124200"/>
            <a:ext cx="2133600" cy="1143000"/>
          </a:xfrm>
          <a:prstGeom prst="roundRect">
            <a:avLst>
              <a:gd name="adj" fmla="val 40599"/>
            </a:avLst>
          </a:prstGeom>
          <a:solidFill>
            <a:srgbClr val="B5E3C8"/>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latin typeface="Calibri"/>
                <a:cs typeface="Calibri"/>
              </a:rPr>
              <a:t>Environment</a:t>
            </a:r>
          </a:p>
        </p:txBody>
      </p:sp>
      <p:sp>
        <p:nvSpPr>
          <p:cNvPr id="10" name="Trapezoid 9"/>
          <p:cNvSpPr/>
          <p:nvPr/>
        </p:nvSpPr>
        <p:spPr>
          <a:xfrm>
            <a:off x="4953000" y="1447800"/>
            <a:ext cx="2133600" cy="1066800"/>
          </a:xfrm>
          <a:prstGeom prst="trapezoid">
            <a:avLst>
              <a:gd name="adj" fmla="val 58183"/>
            </a:avLst>
          </a:prstGeom>
          <a:solidFill>
            <a:srgbClr val="CCEC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600" dirty="0">
              <a:solidFill>
                <a:schemeClr val="tx1"/>
              </a:solidFill>
              <a:latin typeface="Calibri"/>
              <a:cs typeface="Calibri"/>
            </a:endParaRPr>
          </a:p>
          <a:p>
            <a:pPr algn="ctr"/>
            <a:r>
              <a:rPr lang="en-US" sz="2600" dirty="0">
                <a:solidFill>
                  <a:schemeClr val="tx1"/>
                </a:solidFill>
                <a:latin typeface="Calibri"/>
                <a:cs typeface="Calibri"/>
              </a:rPr>
              <a:t>Agent</a:t>
            </a:r>
          </a:p>
        </p:txBody>
      </p:sp>
      <p:sp>
        <p:nvSpPr>
          <p:cNvPr id="13" name="TextBox 12"/>
          <p:cNvSpPr txBox="1"/>
          <p:nvPr/>
        </p:nvSpPr>
        <p:spPr>
          <a:xfrm>
            <a:off x="8077200" y="2590800"/>
            <a:ext cx="1600200" cy="400110"/>
          </a:xfrm>
          <a:prstGeom prst="rect">
            <a:avLst/>
          </a:prstGeom>
          <a:noFill/>
        </p:spPr>
        <p:txBody>
          <a:bodyPr wrap="square" rtlCol="0">
            <a:spAutoFit/>
          </a:bodyPr>
          <a:lstStyle/>
          <a:p>
            <a:pPr algn="ctr"/>
            <a:r>
              <a:rPr lang="en-US" sz="2000" dirty="0">
                <a:latin typeface="Calibri"/>
                <a:cs typeface="Calibri"/>
              </a:rPr>
              <a:t>Actions: a</a:t>
            </a:r>
          </a:p>
        </p:txBody>
      </p:sp>
      <p:sp>
        <p:nvSpPr>
          <p:cNvPr id="14" name="TextBox 13"/>
          <p:cNvSpPr txBox="1"/>
          <p:nvPr/>
        </p:nvSpPr>
        <p:spPr>
          <a:xfrm>
            <a:off x="2209800" y="2416314"/>
            <a:ext cx="1600200" cy="707886"/>
          </a:xfrm>
          <a:prstGeom prst="rect">
            <a:avLst/>
          </a:prstGeom>
          <a:noFill/>
        </p:spPr>
        <p:txBody>
          <a:bodyPr wrap="square" rtlCol="0">
            <a:spAutoFit/>
          </a:bodyPr>
          <a:lstStyle/>
          <a:p>
            <a:pPr algn="ctr"/>
            <a:r>
              <a:rPr lang="en-US" sz="2000" dirty="0">
                <a:latin typeface="Calibri"/>
                <a:cs typeface="Calibri"/>
              </a:rPr>
              <a:t>State: s</a:t>
            </a:r>
          </a:p>
          <a:p>
            <a:pPr algn="ctr"/>
            <a:r>
              <a:rPr lang="en-US" sz="2000" dirty="0">
                <a:solidFill>
                  <a:srgbClr val="C00000"/>
                </a:solidFill>
                <a:latin typeface="Calibri"/>
                <a:cs typeface="Calibri"/>
              </a:rPr>
              <a:t>Reward: r</a:t>
            </a:r>
          </a:p>
        </p:txBody>
      </p:sp>
    </p:spTree>
    <p:extLst>
      <p:ext uri="{BB962C8B-B14F-4D97-AF65-F5344CB8AC3E}">
        <p14:creationId xmlns:p14="http://schemas.microsoft.com/office/powerpoint/2010/main" val="149331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r>
              <a:rPr lang="en-US">
                <a:latin typeface="Calibri"/>
                <a:ea typeface="ＭＳ Ｐゴシック" pitchFamily="34" charset="-128"/>
                <a:cs typeface="Calibri"/>
              </a:rPr>
              <a:t>Reinforcement Learning</a:t>
            </a:r>
          </a:p>
        </p:txBody>
      </p:sp>
      <p:sp>
        <p:nvSpPr>
          <p:cNvPr id="24578" name="Rectangle 3"/>
          <p:cNvSpPr>
            <a:spLocks noGrp="1" noChangeArrowheads="1"/>
          </p:cNvSpPr>
          <p:nvPr>
            <p:ph idx="1"/>
          </p:nvPr>
        </p:nvSpPr>
        <p:spPr>
          <a:xfrm>
            <a:off x="457200" y="1417637"/>
            <a:ext cx="11049000" cy="4525963"/>
          </a:xfrm>
        </p:spPr>
        <p:txBody>
          <a:bodyPr/>
          <a:lstStyle/>
          <a:p>
            <a:r>
              <a:rPr lang="en-US" sz="2800" dirty="0">
                <a:latin typeface="Calibri"/>
                <a:ea typeface="ＭＳ Ｐゴシック" pitchFamily="34" charset="-128"/>
                <a:cs typeface="Calibri"/>
              </a:rPr>
              <a:t>Still assume a Markov decision process (MDP):</a:t>
            </a:r>
          </a:p>
          <a:p>
            <a:pPr lvl="1"/>
            <a:r>
              <a:rPr lang="en-US" sz="2400" dirty="0">
                <a:latin typeface="Calibri"/>
                <a:ea typeface="ＭＳ Ｐゴシック" pitchFamily="34" charset="-128"/>
                <a:cs typeface="Calibri"/>
              </a:rPr>
              <a:t>A </a:t>
            </a:r>
            <a:r>
              <a:rPr lang="en-US" sz="2400" dirty="0">
                <a:solidFill>
                  <a:srgbClr val="CC0000"/>
                </a:solidFill>
                <a:latin typeface="Calibri"/>
                <a:ea typeface="ＭＳ Ｐゴシック" pitchFamily="34" charset="-128"/>
                <a:cs typeface="Calibri"/>
              </a:rPr>
              <a:t>set of states s </a:t>
            </a:r>
            <a:r>
              <a:rPr lang="en-US" sz="2400" dirty="0">
                <a:solidFill>
                  <a:srgbClr val="CC0000"/>
                </a:solidFill>
                <a:latin typeface="Calibri"/>
                <a:ea typeface="ＭＳ Ｐゴシック" pitchFamily="34" charset="-128"/>
                <a:cs typeface="Calibri"/>
                <a:sym typeface="Symbol" pitchFamily="18" charset="2"/>
              </a:rPr>
              <a:t> </a:t>
            </a:r>
            <a:r>
              <a:rPr lang="en-US" sz="2400" dirty="0">
                <a:solidFill>
                  <a:srgbClr val="CC0000"/>
                </a:solidFill>
                <a:latin typeface="Calibri"/>
                <a:ea typeface="ＭＳ Ｐゴシック" pitchFamily="34" charset="-128"/>
                <a:cs typeface="Calibri"/>
              </a:rPr>
              <a:t>S</a:t>
            </a:r>
          </a:p>
          <a:p>
            <a:pPr lvl="1"/>
            <a:r>
              <a:rPr lang="en-US" sz="2400" dirty="0">
                <a:latin typeface="Calibri"/>
                <a:ea typeface="ＭＳ Ｐゴシック" pitchFamily="34" charset="-128"/>
                <a:cs typeface="Calibri"/>
              </a:rPr>
              <a:t>A </a:t>
            </a:r>
            <a:r>
              <a:rPr lang="en-US" sz="2400" dirty="0">
                <a:solidFill>
                  <a:srgbClr val="CC0000"/>
                </a:solidFill>
                <a:latin typeface="Calibri"/>
                <a:ea typeface="ＭＳ Ｐゴシック" pitchFamily="34" charset="-128"/>
                <a:cs typeface="Calibri"/>
              </a:rPr>
              <a:t>set of actions (per state) A</a:t>
            </a:r>
          </a:p>
          <a:p>
            <a:pPr lvl="1"/>
            <a:r>
              <a:rPr lang="en-US" sz="2400" dirty="0">
                <a:latin typeface="Calibri"/>
                <a:ea typeface="ＭＳ Ｐゴシック" pitchFamily="34" charset="-128"/>
                <a:cs typeface="Calibri"/>
              </a:rPr>
              <a:t>A </a:t>
            </a:r>
            <a:r>
              <a:rPr lang="en-US" sz="2400" dirty="0">
                <a:solidFill>
                  <a:srgbClr val="CC0000"/>
                </a:solidFill>
                <a:latin typeface="Calibri"/>
                <a:ea typeface="ＭＳ Ｐゴシック" pitchFamily="34" charset="-128"/>
                <a:cs typeface="Calibri"/>
              </a:rPr>
              <a:t>model T(</a:t>
            </a:r>
            <a:r>
              <a:rPr lang="en-US" sz="2400" dirty="0" err="1">
                <a:solidFill>
                  <a:srgbClr val="CC0000"/>
                </a:solidFill>
                <a:latin typeface="Calibri"/>
                <a:ea typeface="ＭＳ Ｐゴシック" pitchFamily="34" charset="-128"/>
                <a:cs typeface="Calibri"/>
              </a:rPr>
              <a:t>s,a,s</a:t>
            </a:r>
            <a:r>
              <a:rPr lang="en-US" altLang="ja-JP" sz="2400" dirty="0">
                <a:solidFill>
                  <a:srgbClr val="CC0000"/>
                </a:solidFill>
                <a:latin typeface="Calibri"/>
                <a:ea typeface="ＭＳ Ｐゴシック" pitchFamily="34" charset="-128"/>
                <a:cs typeface="Calibri"/>
              </a:rPr>
              <a:t>’)</a:t>
            </a:r>
            <a:endParaRPr lang="en-US" altLang="ja-JP" sz="2400" dirty="0">
              <a:latin typeface="Calibri"/>
              <a:ea typeface="ＭＳ Ｐゴシック" pitchFamily="34" charset="-128"/>
              <a:cs typeface="Calibri"/>
            </a:endParaRPr>
          </a:p>
          <a:p>
            <a:pPr lvl="1"/>
            <a:r>
              <a:rPr lang="en-US" sz="2400" dirty="0">
                <a:latin typeface="Calibri"/>
                <a:ea typeface="ＭＳ Ｐゴシック" pitchFamily="34" charset="-128"/>
                <a:cs typeface="Calibri"/>
              </a:rPr>
              <a:t>A </a:t>
            </a:r>
            <a:r>
              <a:rPr lang="en-US" sz="2400" dirty="0">
                <a:solidFill>
                  <a:srgbClr val="CC0000"/>
                </a:solidFill>
                <a:latin typeface="Calibri"/>
                <a:ea typeface="ＭＳ Ｐゴシック" pitchFamily="34" charset="-128"/>
                <a:cs typeface="Calibri"/>
              </a:rPr>
              <a:t>reward function R(</a:t>
            </a:r>
            <a:r>
              <a:rPr lang="en-US" sz="2400" dirty="0" err="1">
                <a:solidFill>
                  <a:srgbClr val="CC0000"/>
                </a:solidFill>
                <a:latin typeface="Calibri"/>
                <a:ea typeface="ＭＳ Ｐゴシック" pitchFamily="34" charset="-128"/>
                <a:cs typeface="Calibri"/>
              </a:rPr>
              <a:t>s,a,s</a:t>
            </a:r>
            <a:r>
              <a:rPr lang="en-US" altLang="ja-JP" sz="2400" dirty="0">
                <a:solidFill>
                  <a:srgbClr val="CC0000"/>
                </a:solidFill>
                <a:latin typeface="Calibri"/>
                <a:ea typeface="ＭＳ Ｐゴシック" pitchFamily="34" charset="-128"/>
                <a:cs typeface="Calibri"/>
              </a:rPr>
              <a:t>’)</a:t>
            </a:r>
            <a:endParaRPr lang="en-US" altLang="ja-JP" sz="2400" dirty="0">
              <a:latin typeface="Calibri"/>
              <a:ea typeface="ＭＳ Ｐゴシック" pitchFamily="34" charset="-128"/>
              <a:cs typeface="Calibri"/>
            </a:endParaRPr>
          </a:p>
          <a:p>
            <a:r>
              <a:rPr lang="en-US" sz="2800" dirty="0">
                <a:latin typeface="Calibri"/>
                <a:ea typeface="ＭＳ Ｐゴシック" pitchFamily="34" charset="-128"/>
                <a:cs typeface="Calibri"/>
              </a:rPr>
              <a:t>Still looking for a policy </a:t>
            </a:r>
            <a:r>
              <a:rPr lang="en-US" sz="2800" dirty="0">
                <a:solidFill>
                  <a:srgbClr val="CC0000"/>
                </a:solidFill>
                <a:latin typeface="Calibri"/>
                <a:ea typeface="ＭＳ Ｐゴシック" pitchFamily="34" charset="-128"/>
                <a:cs typeface="Calibri"/>
                <a:sym typeface="Symbol" pitchFamily="18" charset="2"/>
              </a:rPr>
              <a:t>(s)</a:t>
            </a:r>
          </a:p>
          <a:p>
            <a:pPr lvl="1"/>
            <a:endParaRPr lang="en-US" sz="2000" dirty="0">
              <a:latin typeface="Calibri"/>
              <a:ea typeface="ＭＳ Ｐゴシック" pitchFamily="34" charset="-128"/>
              <a:cs typeface="Calibri"/>
              <a:sym typeface="Symbol" pitchFamily="18" charset="2"/>
            </a:endParaRPr>
          </a:p>
          <a:p>
            <a:r>
              <a:rPr lang="en-US" sz="2800" dirty="0">
                <a:latin typeface="Calibri"/>
                <a:ea typeface="ＭＳ Ｐゴシック" pitchFamily="34" charset="-128"/>
                <a:cs typeface="Calibri"/>
                <a:sym typeface="Symbol" pitchFamily="18" charset="2"/>
              </a:rPr>
              <a:t>New twist: </a:t>
            </a:r>
            <a:r>
              <a:rPr lang="en-US" sz="2800" dirty="0">
                <a:solidFill>
                  <a:srgbClr val="CC0000"/>
                </a:solidFill>
                <a:latin typeface="Calibri"/>
                <a:ea typeface="ＭＳ Ｐゴシック" pitchFamily="34" charset="-128"/>
                <a:cs typeface="Calibri"/>
                <a:sym typeface="Symbol" pitchFamily="18" charset="2"/>
              </a:rPr>
              <a:t>don</a:t>
            </a:r>
            <a:r>
              <a:rPr lang="en-US" altLang="ja-JP" sz="2800" dirty="0">
                <a:solidFill>
                  <a:srgbClr val="CC0000"/>
                </a:solidFill>
                <a:latin typeface="Calibri"/>
                <a:ea typeface="ＭＳ Ｐゴシック" pitchFamily="34" charset="-128"/>
                <a:cs typeface="Calibri"/>
                <a:sym typeface="Symbol" pitchFamily="18" charset="2"/>
              </a:rPr>
              <a:t>’t know T or R</a:t>
            </a:r>
          </a:p>
          <a:p>
            <a:pPr lvl="1"/>
            <a:r>
              <a:rPr lang="en-US" sz="2400" dirty="0">
                <a:latin typeface="Calibri"/>
                <a:ea typeface="ＭＳ Ｐゴシック" pitchFamily="34" charset="-128"/>
                <a:cs typeface="Calibri"/>
                <a:sym typeface="Symbol" pitchFamily="18" charset="2"/>
              </a:rPr>
              <a:t>I.e. we don’</a:t>
            </a:r>
            <a:r>
              <a:rPr lang="en-US" altLang="ja-JP" sz="2400" dirty="0">
                <a:latin typeface="Calibri"/>
                <a:ea typeface="ＭＳ Ｐゴシック" pitchFamily="34" charset="-128"/>
                <a:cs typeface="Calibri"/>
                <a:sym typeface="Symbol" pitchFamily="18" charset="2"/>
              </a:rPr>
              <a:t>t know which states are good or what the actions do</a:t>
            </a:r>
          </a:p>
          <a:p>
            <a:pPr lvl="1"/>
            <a:r>
              <a:rPr lang="en-US" sz="2400" dirty="0">
                <a:latin typeface="Calibri"/>
                <a:ea typeface="ＭＳ Ｐゴシック" pitchFamily="34" charset="-128"/>
                <a:cs typeface="Calibri"/>
                <a:sym typeface="Symbol" pitchFamily="18" charset="2"/>
              </a:rPr>
              <a:t>Must actually try actions and states out to learn</a:t>
            </a:r>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019800" y="2103975"/>
            <a:ext cx="5437619" cy="1982496"/>
          </a:xfrm>
          <a:prstGeom prst="rect">
            <a:avLst/>
          </a:prstGeom>
          <a:noFill/>
          <a:ln w="9525">
            <a:noFill/>
            <a:miter lim="800000"/>
            <a:headEnd/>
            <a:tailEnd/>
          </a:ln>
        </p:spPr>
      </p:pic>
      <p:grpSp>
        <p:nvGrpSpPr>
          <p:cNvPr id="16" name="Group 15"/>
          <p:cNvGrpSpPr/>
          <p:nvPr/>
        </p:nvGrpSpPr>
        <p:grpSpPr>
          <a:xfrm>
            <a:off x="5867400" y="1905000"/>
            <a:ext cx="5181600" cy="2446215"/>
            <a:chOff x="5920155" y="2133600"/>
            <a:chExt cx="5181600" cy="2446215"/>
          </a:xfrm>
        </p:grpSpPr>
        <p:sp>
          <p:nvSpPr>
            <p:cNvPr id="5" name="Rectangle 4"/>
            <p:cNvSpPr/>
            <p:nvPr/>
          </p:nvSpPr>
          <p:spPr>
            <a:xfrm>
              <a:off x="5920155" y="2971800"/>
              <a:ext cx="816708" cy="129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8" name="Rectangle 7"/>
            <p:cNvSpPr/>
            <p:nvPr/>
          </p:nvSpPr>
          <p:spPr>
            <a:xfrm>
              <a:off x="6605955" y="4046415"/>
              <a:ext cx="16764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9" name="Rectangle 8"/>
            <p:cNvSpPr/>
            <p:nvPr/>
          </p:nvSpPr>
          <p:spPr>
            <a:xfrm>
              <a:off x="6224955" y="3733800"/>
              <a:ext cx="6858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0" name="Rectangle 9"/>
            <p:cNvSpPr/>
            <p:nvPr/>
          </p:nvSpPr>
          <p:spPr>
            <a:xfrm>
              <a:off x="7139354" y="2286000"/>
              <a:ext cx="1547445"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1" name="Rectangle 10"/>
            <p:cNvSpPr/>
            <p:nvPr/>
          </p:nvSpPr>
          <p:spPr>
            <a:xfrm>
              <a:off x="9653955" y="2209800"/>
              <a:ext cx="1447800" cy="106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2" name="Rectangle 11"/>
            <p:cNvSpPr/>
            <p:nvPr/>
          </p:nvSpPr>
          <p:spPr>
            <a:xfrm>
              <a:off x="8001000" y="2133600"/>
              <a:ext cx="18288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4" name="Isosceles Triangle 13"/>
            <p:cNvSpPr/>
            <p:nvPr/>
          </p:nvSpPr>
          <p:spPr>
            <a:xfrm rot="10800000">
              <a:off x="8458200" y="2743200"/>
              <a:ext cx="304800" cy="22860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5" name="Rectangle 14"/>
            <p:cNvSpPr/>
            <p:nvPr/>
          </p:nvSpPr>
          <p:spPr>
            <a:xfrm>
              <a:off x="7748955" y="3429000"/>
              <a:ext cx="1654908"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pSp>
    </p:spTree>
    <p:extLst>
      <p:ext uri="{BB962C8B-B14F-4D97-AF65-F5344CB8AC3E}">
        <p14:creationId xmlns:p14="http://schemas.microsoft.com/office/powerpoint/2010/main" val="17488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8">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78">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578">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0}^\pi(s) = 0}&#10;\]&#10;\end{document}&#10;"/>
  <p:tag name="FILENAME" val="txp_fig"/>
  <p:tag name="FORMAT" val="png16m"/>
  <p:tag name="RES" val="1200"/>
  <p:tag name="BLEND" val="0"/>
  <p:tag name="TRANSPARENT" val="0"/>
  <p:tag name="TBUG" val="0"/>
  <p:tag name="ALLOWFS" val="0"/>
  <p:tag name="ORIGWIDTH" val="100"/>
  <p:tag name="PICTUREFILESIZE" val="8821"/>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V_{k+1}^\pi(s) \leftarrow \frac{1}{n} \sum_{i} \textcolor{OliveGreen}{sample_i}&#10;\]&#10;\end{document}&#10;"/>
  <p:tag name="FILENAME" val="txp_fig"/>
  <p:tag name="FORMAT" val="png16m"/>
  <p:tag name="RES" val="1200"/>
  <p:tag name="BLEND" val="0"/>
  <p:tag name="TRANSPARENT" val="0"/>
  <p:tag name="TBUG" val="0"/>
  <p:tag name="ALLOWFS" val="0"/>
  <p:tag name="ORIGWIDTH" val="230"/>
  <p:tag name="PICTUREFILESIZE" val="29806"/>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_1 = R(s,\pi(s),s_1') +  \gamma V_k^\pi(s_1')}&#10;\]&#10;\end{document}&#10;"/>
  <p:tag name="FILENAME" val="txp_fig"/>
  <p:tag name="FORMAT" val="png16m"/>
  <p:tag name="RES" val="1200"/>
  <p:tag name="BLEND" val="0"/>
  <p:tag name="TRANSPARENT" val="0"/>
  <p:tag name="TBUG" val="0"/>
  <p:tag name="ALLOWFS" val="0"/>
  <p:tag name="ORIGWIDTH" val="341"/>
  <p:tag name="PICTUREFILESIZE" val="28116"/>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_2 = R(s,\pi(s),s_2') +  \gamma V_k^\pi(s_2')}&#10;\]&#10;\end{document}&#10;"/>
  <p:tag name="FILENAME" val="txp_fig"/>
  <p:tag name="FORMAT" val="png16m"/>
  <p:tag name="RES" val="1200"/>
  <p:tag name="BLEND" val="0"/>
  <p:tag name="TRANSPARENT" val="0"/>
  <p:tag name="TBUG" val="0"/>
  <p:tag name="ALLOWFS" val="0"/>
  <p:tag name="ORIGWIDTH" val="341"/>
  <p:tag name="PICTUREFILESIZE" val="29956"/>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_n = R(s,\pi(s),s_n') +  \gamma V_k^\pi(s_n')}&#10;\]&#10;\end{document}&#10;"/>
  <p:tag name="FILENAME" val="txp_fig"/>
  <p:tag name="FORMAT" val="png16m"/>
  <p:tag name="RES" val="1200"/>
  <p:tag name="BLEND" val="0"/>
  <p:tag name="TRANSPARENT" val="0"/>
  <p:tag name="TBUG" val="0"/>
  <p:tag name="ALLOWFS" val="0"/>
  <p:tag name="ORIGWIDTH" val="341"/>
  <p:tag name="PICTUREFILESIZE" val="29912"/>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cdots}&#10;\]&#10;\end{document}&#10;"/>
  <p:tag name="FILENAME" val="txp_fig"/>
  <p:tag name="FORMAT" val="png16m"/>
  <p:tag name="RES" val="1200"/>
  <p:tag name="BLEND" val="0"/>
  <p:tag name="TRANSPARENT" val="0"/>
  <p:tag name="TBUG" val="0"/>
  <p:tag name="ALLOWFS" val="0"/>
  <p:tag name="ORIGWIDTH" val="22"/>
  <p:tag name="PICTUREFILESIZE" val="658"/>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 = R(s,\pi(s),s') +  \gamma V^\pi(s')}&#10;\]&#10;\end{document}&#10;"/>
  <p:tag name="FILENAME" val="txp_fig"/>
  <p:tag name="FORMAT" val="png16m"/>
  <p:tag name="RES" val="1200"/>
  <p:tag name="BLEND" val="0"/>
  <p:tag name="TRANSPARENT" val="0"/>
  <p:tag name="TBUG" val="0"/>
  <p:tag name="ALLOWFS" val="0"/>
  <p:tag name="ORIGWIDTH" val="319"/>
  <p:tag name="PICTUREFILESIZE" val="24756"/>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V^\pi(s) \leftarrow (1-\alpha) V^\pi(s) + (\alpha) \textcolor{OliveGreen}{sample}&#10;\]&#10;\end{document}&#10;"/>
  <p:tag name="FILENAME" val="txp_fig"/>
  <p:tag name="FORMAT" val="png16m"/>
  <p:tag name="RES" val="1200"/>
  <p:tag name="BLEND" val="0"/>
  <p:tag name="TRANSPARENT" val="0"/>
  <p:tag name="TBUG" val="0"/>
  <p:tag name="ALLOWFS" val="0"/>
  <p:tag name="ORIGWIDTH" val="345"/>
  <p:tag name="PICTUREFILESIZE" val="2578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hat{T}(s, a, s')&#10;\]&#10;\end{document}&#10;"/>
  <p:tag name="FILENAME" val="txp_fig"/>
  <p:tag name="FORMAT" val="png16m"/>
  <p:tag name="RES" val="1200"/>
  <p:tag name="BLEND" val="0"/>
  <p:tag name="TRANSPARENT" val="0"/>
  <p:tag name="TBUG" val="0"/>
  <p:tag name="ALLOWFS" val="0"/>
  <p:tag name="ORIGWIDTH" val="88"/>
  <p:tag name="PICTUREFILESIZE" val="8393"/>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V^\pi(s) \leftarrow V^\pi(s) + \alpha (\textcolor{OliveGreen}{sample} - V^\pi(s))&#10;\]&#10;\end{document}&#10;"/>
  <p:tag name="FILENAME" val="txp_fig"/>
  <p:tag name="FORMAT" val="png16m"/>
  <p:tag name="RES" val="1200"/>
  <p:tag name="BLEND" val="0"/>
  <p:tag name="TRANSPARENT" val="0"/>
  <p:tag name="TBUG" val="0"/>
  <p:tag name="ALLOWFS" val="0"/>
  <p:tag name="ORIGWIDTH" val="355"/>
  <p:tag name="PICTUREFILESIZE" val="26692"/>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V^\pi(s) \leftarrow (1-\alpha) V^\pi(s) + \alpha \left[ \textcolor{Blue}{R(s,\pi(s),s') +  \gamma V^\pi(s')} \right]}&#10;\]&#10;\end{document}&#10;"/>
  <p:tag name="FILENAME" val="txp_fig"/>
  <p:tag name="FORMAT" val="png16m"/>
  <p:tag name="RES" val="1200"/>
  <p:tag name="BLEND" val="0"/>
  <p:tag name="TRANSPARENT" val="0"/>
  <p:tag name="TBUG" val="0"/>
  <p:tag name="ALLOWFS" val="0"/>
  <p:tag name="ORIGWIDTH" val="500"/>
  <p:tag name="PICTUREFILESIZE" val="39360"/>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pi(s) = \argmax_a Q(s,a)}&#10;\]&#10;\end{document}&#10;"/>
  <p:tag name="FILENAME" val="txp_fig"/>
  <p:tag name="FORMAT" val="png16m"/>
  <p:tag name="RES" val="1200"/>
  <p:tag name="BLEND" val="0"/>
  <p:tag name="TRANSPARENT" val="0"/>
  <p:tag name="TBUG" val="0"/>
  <p:tag name="ALLOWFS" val="0"/>
  <p:tag name="ORIGWIDTH" val="218"/>
  <p:tag name="PICTUREFILESIZE" val="20834"/>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13"/>
  <p:tag name="PICTUREFILESIZE" val="41270"/>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_{k+1}(s,a) \leftarrow \sum_{s'} T(s,a,s') \,\left[ R(s, a, s') + \gamma\, \max_{a'} Q_k(s',a')\right]}&#10;\]&#10;\end{document}&#10;"/>
  <p:tag name="FILENAME" val="txp_fig"/>
  <p:tag name="FORMAT" val="png16m"/>
  <p:tag name="RES" val="1200"/>
  <p:tag name="BLEND" val="0"/>
  <p:tag name="TRANSPARENT" val="0"/>
  <p:tag name="TBUG" val="0"/>
  <p:tag name="ALLOWFS" val="0"/>
  <p:tag name="ORIGWIDTH" val="544"/>
  <p:tag name="PICTUREFILESIZE" val="56743"/>
</p:tagLst>
</file>

<file path=ppt/tags/tag26.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ue}{Q(s,a)}&#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64"/>
  <p:tag name="PICTUREFILESIZE" val="7292"/>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Q(s,a) \leftarrow (1-\alpha) Q(s,a) + (\alpha) \left[ sample\right] }&#10;\]&#10;\end{document}&#10;"/>
  <p:tag name="FILENAME" val="txp_fig"/>
  <p:tag name="FORMAT" val="png16m"/>
  <p:tag name="RES" val="1200"/>
  <p:tag name="BLEND" val="0"/>
  <p:tag name="TRANSPARENT" val="0"/>
  <p:tag name="TBUG" val="0"/>
  <p:tag name="ALLOWFS" val="0"/>
  <p:tag name="MAGNIFICATION" val="1183"/>
  <p:tag name="ORIGWIDTH" val="379"/>
  <p:tag name="PICTUREFILESIZE" val="27683"/>
</p:tagLst>
</file>

<file path=ppt/tags/tag28.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ue}{sample = R(s,a,s') + \gamma \max_{a'}Q(s',a')}&#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351"/>
  <p:tag name="PICTUREFILESIZE" val="33524"/>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_{k+1}(s,a) \leftarrow \sum_{s'} T(s,a,s') \,\left[ R(s, a, s') + \gamma\, \max_{a'} Q_k(s',a')\right]}&#10;\]&#10;\end{document}&#10;"/>
  <p:tag name="FILENAME" val="txp_fig"/>
  <p:tag name="FORMAT" val="png16m"/>
  <p:tag name="RES" val="1200"/>
  <p:tag name="BLEND" val="0"/>
  <p:tag name="TRANSPARENT" val="0"/>
  <p:tag name="TBUG" val="0"/>
  <p:tag name="ALLOWFS" val="0"/>
  <p:tag name="ORIGWIDTH" val="544"/>
  <p:tag name="PICTUREFILESIZE" val="5674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hat{R}(s, a, s')&#10;\]&#10;\end{document}&#10;"/>
  <p:tag name="FILENAME" val="txp_fig"/>
  <p:tag name="FORMAT" val="png16m"/>
  <p:tag name="RES" val="1200"/>
  <p:tag name="BLEND" val="0"/>
  <p:tag name="TRANSPARENT" val="0"/>
  <p:tag name="TBUG" val="0"/>
  <p:tag name="ALLOWFS" val="0"/>
  <p:tag name="ORIGWIDTH" val="87"/>
  <p:tag name="PICTUREFILESIZE" val="8876"/>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hat{T}(s, a, s')&#10;\]&#10;\end{document}&#10;"/>
  <p:tag name="FILENAME" val="txp_fig"/>
  <p:tag name="FORMAT" val="png16m"/>
  <p:tag name="RES" val="1200"/>
  <p:tag name="BLEND" val="0"/>
  <p:tag name="TRANSPARENT" val="0"/>
  <p:tag name="TBUG" val="0"/>
  <p:tag name="ALLOWFS" val="0"/>
  <p:tag name="ORIGWIDTH" val="88"/>
  <p:tag name="PICTUREFILESIZE" val="8393"/>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hat{R}(s, a, s')&#10;\]&#10;\end{document}&#10;"/>
  <p:tag name="FILENAME" val="txp_fig"/>
  <p:tag name="FORMAT" val="png16m"/>
  <p:tag name="RES" val="1200"/>
  <p:tag name="BLEND" val="0"/>
  <p:tag name="TRANSPARENT" val="0"/>
  <p:tag name="TBUG" val="0"/>
  <p:tag name="ALLOWFS" val="0"/>
  <p:tag name="ORIGWIDTH" val="87"/>
  <p:tag name="PICTUREFILESIZE" val="8876"/>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 \sum_a P(a) \cdot a&#10;\]&#10;&#10;\end{document}&#10;"/>
  <p:tag name="FILENAME" val="TP_tmp"/>
  <p:tag name="FORMAT" val="png16m"/>
  <p:tag name="RES" val="1200"/>
  <p:tag name="BLEND" val="0"/>
  <p:tag name="TRANSPARENT" val="1"/>
  <p:tag name="TBUG" val="0"/>
  <p:tag name="ALLOWFS" val="0"/>
  <p:tag name="ORIGWIDTH" val="84"/>
  <p:tag name="PICTUREFILESIZE" val="6828"/>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sum_a \hat{P}(a) \cdot a&#10;\]&#10;&#10;\end{document}&#10;"/>
  <p:tag name="FILENAME" val="TP_tmp"/>
  <p:tag name="FORMAT" val="png16m"/>
  <p:tag name="RES" val="1200"/>
  <p:tag name="BLEND" val="0"/>
  <p:tag name="TRANSPARENT" val="1"/>
  <p:tag name="TBUG" val="0"/>
  <p:tag name="ALLOWFS" val="0"/>
  <p:tag name="ORIGWIDTH" val="84"/>
  <p:tag name="PICTUREFILESIZE" val="7592"/>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hat{P}(a) = \frac{\mbox{num}(a)}{N}&#10;\]&#10;&#10;\end{document}&#10;"/>
  <p:tag name="FILENAME" val="TP_tmp"/>
  <p:tag name="FORMAT" val="png16m"/>
  <p:tag name="RES" val="1200"/>
  <p:tag name="BLEND" val="0"/>
  <p:tag name="TRANSPARENT" val="1"/>
  <p:tag name="TBUG" val="0"/>
  <p:tag name="ALLOWFS" val="0"/>
  <p:tag name="ORIGWIDTH" val="68"/>
  <p:tag name="PICTUREFILESIZE" val="6370"/>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frac{1}{N} \sum_i a_i&#10;\]&#10;&#10;\end{document}&#10;"/>
  <p:tag name="FILENAME" val="TP_tmp"/>
  <p:tag name="FORMAT" val="png16m"/>
  <p:tag name="RES" val="1200"/>
  <p:tag name="BLEND" val="0"/>
  <p:tag name="TRANSPARENT" val="1"/>
  <p:tag name="TBUG" val="0"/>
  <p:tag name="ALLOWFS" val="0"/>
  <p:tag name="ORIGWIDTH" val="71"/>
  <p:tag name="PICTUREFILESIZE" val="7167"/>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40942</TotalTime>
  <Words>3025</Words>
  <Application>Microsoft Macintosh PowerPoint</Application>
  <PresentationFormat>Widescreen</PresentationFormat>
  <Paragraphs>513</Paragraphs>
  <Slides>33</Slides>
  <Notes>18</Notes>
  <HiddenSlides>2</HiddenSlides>
  <MMClips>1</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39" baseType="lpstr">
      <vt:lpstr>Arial</vt:lpstr>
      <vt:lpstr>Calibri</vt:lpstr>
      <vt:lpstr>Times New Roman</vt:lpstr>
      <vt:lpstr>Wingdings</vt:lpstr>
      <vt:lpstr>dan-berkeley-nlp-v1</vt:lpstr>
      <vt:lpstr>Photo Editor Photo</vt:lpstr>
      <vt:lpstr>Double Bandits</vt:lpstr>
      <vt:lpstr>Double-Bandit MDP</vt:lpstr>
      <vt:lpstr>Offline Planning</vt:lpstr>
      <vt:lpstr>Let’s Play!</vt:lpstr>
      <vt:lpstr>Online Planning</vt:lpstr>
      <vt:lpstr>Let’s Play!</vt:lpstr>
      <vt:lpstr>What Just Happened?</vt:lpstr>
      <vt:lpstr>Reinforcement Learning</vt:lpstr>
      <vt:lpstr>Reinforcement Learning</vt:lpstr>
      <vt:lpstr>Offline (MDPs) vs. Online (RL)</vt:lpstr>
      <vt:lpstr>Model-Based Learning</vt:lpstr>
      <vt:lpstr>Model-Based Learning</vt:lpstr>
      <vt:lpstr>Example: Model-Based Learning</vt:lpstr>
      <vt:lpstr>Example: Expected Age</vt:lpstr>
      <vt:lpstr>Model-Free Learning</vt:lpstr>
      <vt:lpstr>Passive Reinforcement Learning</vt:lpstr>
      <vt:lpstr>Passive Reinforcement Learning</vt:lpstr>
      <vt:lpstr>Direct Evaluation</vt:lpstr>
      <vt:lpstr>Example: Direct Evaluation</vt:lpstr>
      <vt:lpstr>Problems with Direct Evaluation</vt:lpstr>
      <vt:lpstr>Why Not Use Policy Evaluation?</vt:lpstr>
      <vt:lpstr>Sample-Based Policy Evaluation?</vt:lpstr>
      <vt:lpstr>Temporal Difference Learning</vt:lpstr>
      <vt:lpstr>Temporal Difference Learning</vt:lpstr>
      <vt:lpstr>Exponential Moving Average</vt:lpstr>
      <vt:lpstr>Example: Temporal Difference Learning</vt:lpstr>
      <vt:lpstr>Problems with TD Value Learning</vt:lpstr>
      <vt:lpstr>Active Reinforcement Learning</vt:lpstr>
      <vt:lpstr>Active Reinforcement Learning</vt:lpstr>
      <vt:lpstr>Detour: Q-Value Iteration</vt:lpstr>
      <vt:lpstr>Q-Learning</vt:lpstr>
      <vt:lpstr>Video of Demo Q-Learning -- Gridworld</vt:lpstr>
      <vt:lpstr>Q-Learning Properties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2521</cp:revision>
  <cp:lastPrinted>2019-10-08T15:41:34Z</cp:lastPrinted>
  <dcterms:created xsi:type="dcterms:W3CDTF">2004-08-27T04:16:05Z</dcterms:created>
  <dcterms:modified xsi:type="dcterms:W3CDTF">2020-10-20T13:54:14Z</dcterms:modified>
</cp:coreProperties>
</file>